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0" r:id="rId9"/>
    <p:sldId id="293" r:id="rId10"/>
    <p:sldId id="279" r:id="rId11"/>
    <p:sldId id="295" r:id="rId12"/>
    <p:sldId id="262" r:id="rId13"/>
    <p:sldId id="263" r:id="rId14"/>
    <p:sldId id="280" r:id="rId15"/>
    <p:sldId id="284" r:id="rId16"/>
    <p:sldId id="272" r:id="rId17"/>
    <p:sldId id="273" r:id="rId18"/>
    <p:sldId id="289" r:id="rId19"/>
    <p:sldId id="285" r:id="rId20"/>
    <p:sldId id="294" r:id="rId21"/>
    <p:sldId id="299" r:id="rId22"/>
    <p:sldId id="296" r:id="rId23"/>
    <p:sldId id="297" r:id="rId24"/>
    <p:sldId id="298" r:id="rId25"/>
    <p:sldId id="287" r:id="rId26"/>
    <p:sldId id="288" r:id="rId27"/>
    <p:sldId id="291" r:id="rId28"/>
    <p:sldId id="282" r:id="rId29"/>
    <p:sldId id="283" r:id="rId30"/>
    <p:sldId id="278" r:id="rId31"/>
    <p:sldId id="274" r:id="rId32"/>
    <p:sldId id="275" r:id="rId33"/>
    <p:sldId id="276" r:id="rId34"/>
    <p:sldId id="27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8FF51-BE06-4A2C-AA35-4C0092D18404}" v="196" dt="2024-08-27T06:50:0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TEKIET William" userId="2452f75c-8fd0-41a9-8748-e2d6a4614ae3" providerId="ADAL" clId="{4DC8FF51-BE06-4A2C-AA35-4C0092D18404}"/>
    <pc:docChg chg="delSld modSld sldOrd">
      <pc:chgData name="HAUTEKIET William" userId="2452f75c-8fd0-41a9-8748-e2d6a4614ae3" providerId="ADAL" clId="{4DC8FF51-BE06-4A2C-AA35-4C0092D18404}" dt="2024-08-27T06:50:32.242" v="200"/>
      <pc:docMkLst>
        <pc:docMk/>
      </pc:docMkLst>
      <pc:sldChg chg="modSp ord modAnim">
        <pc:chgData name="HAUTEKIET William" userId="2452f75c-8fd0-41a9-8748-e2d6a4614ae3" providerId="ADAL" clId="{4DC8FF51-BE06-4A2C-AA35-4C0092D18404}" dt="2024-08-27T06:50:32.242" v="200"/>
        <pc:sldMkLst>
          <pc:docMk/>
          <pc:sldMk cId="3597002422" sldId="278"/>
        </pc:sldMkLst>
        <pc:spChg chg="mod">
          <ac:chgData name="HAUTEKIET William" userId="2452f75c-8fd0-41a9-8748-e2d6a4614ae3" providerId="ADAL" clId="{4DC8FF51-BE06-4A2C-AA35-4C0092D18404}" dt="2024-08-27T06:50:05.239" v="198" actId="20577"/>
          <ac:spMkLst>
            <pc:docMk/>
            <pc:sldMk cId="3597002422" sldId="278"/>
            <ac:spMk id="3" creationId="{D1D47A0B-F237-71BF-927C-681EDAFA772C}"/>
          </ac:spMkLst>
        </pc:spChg>
      </pc:sldChg>
      <pc:sldChg chg="del">
        <pc:chgData name="HAUTEKIET William" userId="2452f75c-8fd0-41a9-8748-e2d6a4614ae3" providerId="ADAL" clId="{4DC8FF51-BE06-4A2C-AA35-4C0092D18404}" dt="2024-08-27T06:47:21.076" v="2" actId="2696"/>
        <pc:sldMkLst>
          <pc:docMk/>
          <pc:sldMk cId="230167096" sldId="281"/>
        </pc:sldMkLst>
      </pc:sldChg>
      <pc:sldChg chg="ord">
        <pc:chgData name="HAUTEKIET William" userId="2452f75c-8fd0-41a9-8748-e2d6a4614ae3" providerId="ADAL" clId="{4DC8FF51-BE06-4A2C-AA35-4C0092D18404}" dt="2024-08-27T06:46:25.938" v="1"/>
        <pc:sldMkLst>
          <pc:docMk/>
          <pc:sldMk cId="3770805080" sldId="2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1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3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68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2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9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72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348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87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500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0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19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49E320-3FAA-464D-AB1A-AC4D45DC2CA3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0371BB-7C88-4136-BF43-FBDF5B4F734D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6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3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7A290-DA62-81EF-B11D-AE5774898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Des </a:t>
            </a:r>
            <a:r>
              <a:rPr lang="nl-BE" dirty="0" err="1"/>
              <a:t>carreaux</a:t>
            </a:r>
            <a:r>
              <a:rPr lang="nl-BE" dirty="0"/>
              <a:t> et du papier </a:t>
            </a:r>
            <a:r>
              <a:rPr lang="nl-BE" dirty="0" err="1"/>
              <a:t>peint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99C9E1-676C-44F5-178C-62B2029BA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William Hautekiet</a:t>
            </a:r>
            <a:br>
              <a:rPr lang="nl-BE" dirty="0"/>
            </a:br>
            <a:r>
              <a:rPr lang="nl-BE" dirty="0"/>
              <a:t>29/08/2024</a:t>
            </a:r>
          </a:p>
          <a:p>
            <a:r>
              <a:rPr lang="nl-BE" dirty="0"/>
              <a:t>BSSM</a:t>
            </a:r>
          </a:p>
        </p:txBody>
      </p:sp>
    </p:spTree>
    <p:extLst>
      <p:ext uri="{BB962C8B-B14F-4D97-AF65-F5344CB8AC3E}">
        <p14:creationId xmlns:p14="http://schemas.microsoft.com/office/powerpoint/2010/main" val="19975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C3AE7-2347-01E1-52FE-27711132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 </a:t>
            </a:r>
            <a:r>
              <a:rPr lang="nl-BE" dirty="0" err="1"/>
              <a:t>pavage</a:t>
            </a:r>
            <a:r>
              <a:rPr lang="nl-BE" dirty="0"/>
              <a:t> de </a:t>
            </a:r>
            <a:r>
              <a:rPr lang="nl-BE" dirty="0" err="1"/>
              <a:t>Penrose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EE99702-499B-B1EC-4FDF-CDF987099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BE" b="0" dirty="0"/>
                  <a:t>			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=2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l-BE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b="0" dirty="0"/>
                  <a:t>			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=2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l-BE" b="0" dirty="0"/>
              </a:p>
              <a:p>
                <a:endParaRPr lang="nl-B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nl-BE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=2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sub>
                    </m:sSub>
                  </m:oMath>
                </a14:m>
                <a:endParaRPr lang="nl-BE" dirty="0"/>
              </a:p>
              <a:p>
                <a:endParaRPr lang="nl-BE" dirty="0"/>
              </a:p>
              <a:p>
                <a:r>
                  <a:rPr lang="nl-BE" dirty="0" err="1"/>
                  <a:t>Donc</a:t>
                </a:r>
                <a:r>
                  <a:rPr lang="nl-BE" dirty="0"/>
                  <a:t> la suite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nl-BE" dirty="0"/>
                  <a:t> </a:t>
                </a:r>
              </a:p>
              <a:p>
                <a:endParaRPr lang="nl-BE" dirty="0"/>
              </a:p>
              <a:p>
                <a:r>
                  <a:rPr lang="nl-BE" dirty="0"/>
                  <a:t>est la suite de FIBONACCI !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EE99702-499B-B1EC-4FDF-CDF987099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D98E9-5B45-AE21-2B22-A9D1FD9B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einstein</a:t>
            </a:r>
            <a:endParaRPr lang="nl-BE" dirty="0"/>
          </a:p>
        </p:txBody>
      </p:sp>
      <p:pic>
        <p:nvPicPr>
          <p:cNvPr id="7" name="Tijdelijke aanduiding voor inhoud 6" descr="Afbeelding met patroon, inpakpapier, Symmetrie, ontwerp&#10;&#10;Automatisch gegenereerde beschrijving">
            <a:extLst>
              <a:ext uri="{FF2B5EF4-FFF2-40B4-BE49-F238E27FC236}">
                <a16:creationId xmlns:a16="http://schemas.microsoft.com/office/drawing/2014/main" id="{44DF8992-99D8-6CCC-A16E-0702E2535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36" y="10598"/>
            <a:ext cx="7435564" cy="6847402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DBA0D46-CAA0-A11A-4B1B-36224A239B77}"/>
              </a:ext>
            </a:extLst>
          </p:cNvPr>
          <p:cNvSpPr txBox="1"/>
          <p:nvPr/>
        </p:nvSpPr>
        <p:spPr>
          <a:xfrm>
            <a:off x="1024128" y="1799082"/>
            <a:ext cx="1338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2010</a:t>
            </a:r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endParaRPr lang="nl-BE" sz="2000" dirty="0"/>
          </a:p>
          <a:p>
            <a:r>
              <a:rPr lang="nl-BE" sz="2000" dirty="0"/>
              <a:t>Mars 2023</a:t>
            </a:r>
          </a:p>
        </p:txBody>
      </p:sp>
      <p:pic>
        <p:nvPicPr>
          <p:cNvPr id="10" name="Afbeelding 9" descr="Afbeelding met schermopname, paars&#10;&#10;Automatisch gegenereerde beschrijving">
            <a:extLst>
              <a:ext uri="{FF2B5EF4-FFF2-40B4-BE49-F238E27FC236}">
                <a16:creationId xmlns:a16="http://schemas.microsoft.com/office/drawing/2014/main" id="{94B80F9A-00C2-6E08-7F22-F25315A96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04" y="2469267"/>
            <a:ext cx="2047913" cy="23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0F942-1F4F-CF3D-421F-7CFE1073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autre</a:t>
            </a:r>
            <a:r>
              <a:rPr lang="nl-BE" dirty="0"/>
              <a:t> </a:t>
            </a:r>
            <a:r>
              <a:rPr lang="nl-BE" dirty="0" err="1"/>
              <a:t>problème</a:t>
            </a:r>
            <a:r>
              <a:rPr lang="nl-BE" dirty="0"/>
              <a:t>…</a:t>
            </a:r>
          </a:p>
        </p:txBody>
      </p:sp>
      <p:pic>
        <p:nvPicPr>
          <p:cNvPr id="5" name="Tijdelijke aanduiding voor inhoud 4" descr="Afbeelding met muur, overdekt, wit&#10;&#10;Automatisch gegenereerde beschrijving">
            <a:extLst>
              <a:ext uri="{FF2B5EF4-FFF2-40B4-BE49-F238E27FC236}">
                <a16:creationId xmlns:a16="http://schemas.microsoft.com/office/drawing/2014/main" id="{023EDC08-4C28-2FBF-C0BE-23A6E940E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36" y="1690688"/>
            <a:ext cx="6423596" cy="4538662"/>
          </a:xfrm>
        </p:spPr>
      </p:pic>
    </p:spTree>
    <p:extLst>
      <p:ext uri="{BB962C8B-B14F-4D97-AF65-F5344CB8AC3E}">
        <p14:creationId xmlns:p14="http://schemas.microsoft.com/office/powerpoint/2010/main" val="30304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4F721A-C9AD-91F3-D0BC-9655CB159D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1134" y="539750"/>
            <a:ext cx="9834465" cy="6105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 	</a:t>
            </a:r>
            <a:r>
              <a:rPr lang="nl-BE" sz="2800" dirty="0" err="1"/>
              <a:t>J’aimerais</a:t>
            </a:r>
            <a:r>
              <a:rPr lang="nl-BE" sz="2800" dirty="0"/>
              <a:t> </a:t>
            </a:r>
            <a:r>
              <a:rPr lang="nl-BE" sz="2800" dirty="0" err="1"/>
              <a:t>commander</a:t>
            </a:r>
            <a:r>
              <a:rPr lang="nl-BE" sz="2800" dirty="0"/>
              <a:t> du papier </a:t>
            </a:r>
            <a:r>
              <a:rPr lang="nl-BE" sz="2800" dirty="0" err="1"/>
              <a:t>peint</a:t>
            </a:r>
            <a:r>
              <a:rPr lang="nl-BE" sz="2800" dirty="0"/>
              <a:t> </a:t>
            </a:r>
            <a:r>
              <a:rPr lang="nl-BE" sz="2800" dirty="0" err="1"/>
              <a:t>Penrose</a:t>
            </a:r>
            <a:r>
              <a:rPr lang="nl-BE" sz="2800" dirty="0"/>
              <a:t> s.v.p. !</a:t>
            </a:r>
          </a:p>
          <a:p>
            <a:pPr marL="0" indent="0">
              <a:buNone/>
            </a:pPr>
            <a:endParaRPr lang="nl-BE" sz="2800" dirty="0"/>
          </a:p>
          <a:p>
            <a:pPr marL="0" indent="0">
              <a:buNone/>
            </a:pPr>
            <a:r>
              <a:rPr lang="nl-BE" dirty="0"/>
              <a:t> 	</a:t>
            </a:r>
            <a:r>
              <a:rPr lang="nl-BE" sz="2800" dirty="0"/>
              <a:t>Impossible. </a:t>
            </a:r>
            <a:r>
              <a:rPr lang="nl-BE" sz="2800" dirty="0" err="1"/>
              <a:t>Il</a:t>
            </a:r>
            <a:r>
              <a:rPr lang="nl-BE" sz="2800" dirty="0"/>
              <a:t> </a:t>
            </a:r>
            <a:r>
              <a:rPr lang="nl-BE" sz="2800" dirty="0" err="1"/>
              <a:t>faut</a:t>
            </a:r>
            <a:r>
              <a:rPr lang="nl-BE" sz="2800" dirty="0"/>
              <a:t> que </a:t>
            </a:r>
            <a:r>
              <a:rPr lang="nl-BE" sz="2800" dirty="0" err="1"/>
              <a:t>le</a:t>
            </a:r>
            <a:r>
              <a:rPr lang="nl-BE" sz="2800" dirty="0"/>
              <a:t> </a:t>
            </a:r>
            <a:r>
              <a:rPr lang="nl-BE" sz="2800" dirty="0" err="1"/>
              <a:t>motif</a:t>
            </a:r>
            <a:r>
              <a:rPr lang="nl-BE" sz="2800" dirty="0"/>
              <a:t> soit </a:t>
            </a:r>
            <a:r>
              <a:rPr lang="nl-BE" sz="2800" dirty="0" err="1"/>
              <a:t>périodique</a:t>
            </a:r>
            <a:r>
              <a:rPr lang="nl-BE" sz="2800" dirty="0"/>
              <a:t> dans au </a:t>
            </a:r>
            <a:r>
              <a:rPr lang="nl-BE" sz="2800" dirty="0" err="1"/>
              <a:t>moins</a:t>
            </a:r>
            <a:r>
              <a:rPr lang="nl-BE" sz="2800" dirty="0"/>
              <a:t> 	deux </a:t>
            </a:r>
            <a:r>
              <a:rPr lang="nl-BE" sz="2800" dirty="0" err="1"/>
              <a:t>directions</a:t>
            </a:r>
            <a:r>
              <a:rPr lang="nl-BE" sz="2800" dirty="0"/>
              <a:t> </a:t>
            </a:r>
            <a:r>
              <a:rPr lang="nl-BE" sz="2800" dirty="0" err="1"/>
              <a:t>différentes</a:t>
            </a:r>
            <a:r>
              <a:rPr lang="nl-BE" sz="2800" dirty="0"/>
              <a:t>. Par </a:t>
            </a:r>
            <a:r>
              <a:rPr lang="nl-BE" sz="2800" dirty="0" err="1"/>
              <a:t>exemple</a:t>
            </a:r>
            <a:endParaRPr lang="nl-BE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800" dirty="0"/>
              <a:t>	Je </a:t>
            </a:r>
            <a:r>
              <a:rPr lang="nl-BE" sz="2800" dirty="0" err="1"/>
              <a:t>comprends</a:t>
            </a:r>
            <a:r>
              <a:rPr lang="nl-BE" sz="2800" dirty="0"/>
              <a:t> ! Je </a:t>
            </a:r>
            <a:r>
              <a:rPr lang="nl-BE" sz="2800" dirty="0" err="1"/>
              <a:t>n’aime</a:t>
            </a:r>
            <a:r>
              <a:rPr lang="nl-BE" sz="2800" dirty="0"/>
              <a:t> pas les bandes. Je </a:t>
            </a:r>
            <a:r>
              <a:rPr lang="nl-BE" sz="2800" dirty="0" err="1"/>
              <a:t>veux</a:t>
            </a:r>
            <a:r>
              <a:rPr lang="nl-BE" sz="2800" dirty="0"/>
              <a:t> du papier 	</a:t>
            </a:r>
            <a:r>
              <a:rPr lang="nl-BE" sz="2800" dirty="0" err="1"/>
              <a:t>peint</a:t>
            </a:r>
            <a:r>
              <a:rPr lang="nl-BE" sz="2800" dirty="0"/>
              <a:t> </a:t>
            </a:r>
            <a:r>
              <a:rPr lang="nl-BE" sz="2800" dirty="0" err="1"/>
              <a:t>avec</a:t>
            </a:r>
            <a:r>
              <a:rPr lang="nl-BE" sz="2800" dirty="0"/>
              <a:t> </a:t>
            </a:r>
            <a:r>
              <a:rPr lang="nl-BE" sz="2800" dirty="0" err="1"/>
              <a:t>mon</a:t>
            </a:r>
            <a:r>
              <a:rPr lang="nl-BE" sz="2800" dirty="0"/>
              <a:t> </a:t>
            </a:r>
            <a:r>
              <a:rPr lang="nl-BE" sz="2800" dirty="0" err="1"/>
              <a:t>animal</a:t>
            </a:r>
            <a:r>
              <a:rPr lang="nl-BE" sz="2800" dirty="0"/>
              <a:t> </a:t>
            </a:r>
            <a:r>
              <a:rPr lang="nl-BE" sz="2800" dirty="0" err="1"/>
              <a:t>favori</a:t>
            </a:r>
            <a:r>
              <a:rPr lang="nl-BE" sz="2800" dirty="0"/>
              <a:t> !	</a:t>
            </a:r>
          </a:p>
        </p:txBody>
      </p:sp>
      <p:pic>
        <p:nvPicPr>
          <p:cNvPr id="7" name="Afbeelding 6" descr="Afbeelding met meubels, mensen&#10;&#10;Automatisch gegenereerde beschrijving">
            <a:extLst>
              <a:ext uri="{FF2B5EF4-FFF2-40B4-BE49-F238E27FC236}">
                <a16:creationId xmlns:a16="http://schemas.microsoft.com/office/drawing/2014/main" id="{CA01A376-65E2-564E-0F10-7CD5ABDF1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5"/>
          <a:stretch/>
        </p:blipFill>
        <p:spPr>
          <a:xfrm>
            <a:off x="1329966" y="2482205"/>
            <a:ext cx="2440022" cy="26256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36A8A4-3F6E-F11E-13D1-27A1890E8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3"/>
          <a:stretch/>
        </p:blipFill>
        <p:spPr>
          <a:xfrm>
            <a:off x="4702769" y="2479927"/>
            <a:ext cx="2440023" cy="2700103"/>
          </a:xfrm>
          <a:prstGeom prst="rect">
            <a:avLst/>
          </a:prstGeom>
        </p:spPr>
      </p:pic>
      <p:pic>
        <p:nvPicPr>
          <p:cNvPr id="11" name="Afbeelding 10" descr="Afbeelding met stof&#10;&#10;Automatisch gegenereerde beschrijving">
            <a:extLst>
              <a:ext uri="{FF2B5EF4-FFF2-40B4-BE49-F238E27FC236}">
                <a16:creationId xmlns:a16="http://schemas.microsoft.com/office/drawing/2014/main" id="{74540AEF-76EB-B5C3-75B7-59A411815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40" y="2479927"/>
            <a:ext cx="3341377" cy="2700103"/>
          </a:xfrm>
          <a:prstGeom prst="rect">
            <a:avLst/>
          </a:prstGeom>
        </p:spPr>
      </p:pic>
      <p:pic>
        <p:nvPicPr>
          <p:cNvPr id="13" name="Afbeelding 1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37F21BAD-39ED-4D4C-0751-599E74D52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957" y="432001"/>
            <a:ext cx="648832" cy="849885"/>
          </a:xfrm>
          <a:prstGeom prst="rect">
            <a:avLst/>
          </a:prstGeom>
        </p:spPr>
      </p:pic>
      <p:pic>
        <p:nvPicPr>
          <p:cNvPr id="15" name="Afbeelding 14" descr="Afbeelding met tekst, person, persoon, dragen&#10;&#10;Automatisch gegenereerde beschrijving">
            <a:extLst>
              <a:ext uri="{FF2B5EF4-FFF2-40B4-BE49-F238E27FC236}">
                <a16:creationId xmlns:a16="http://schemas.microsoft.com/office/drawing/2014/main" id="{4D6920D5-B9F1-EF15-0B7C-44E13B2DCE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4"/>
          <a:stretch/>
        </p:blipFill>
        <p:spPr>
          <a:xfrm>
            <a:off x="717957" y="1401417"/>
            <a:ext cx="648832" cy="925664"/>
          </a:xfrm>
          <a:prstGeom prst="rect">
            <a:avLst/>
          </a:prstGeom>
        </p:spPr>
      </p:pic>
      <p:pic>
        <p:nvPicPr>
          <p:cNvPr id="16" name="Afbeelding 15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B839FD74-847D-83A4-DBC7-74F7A9137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134" y="5540432"/>
            <a:ext cx="648832" cy="8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0440EB7-96F8-EA8E-E47C-38FE7AD63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99" y="297700"/>
            <a:ext cx="2000445" cy="12528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0E5FA5-536A-03C5-2597-C1CB04DF3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44" y="297700"/>
            <a:ext cx="2000445" cy="12528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EBE068C-D540-480A-A095-3A70AE4F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024" y="297700"/>
            <a:ext cx="2000445" cy="12528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F23659B-E028-3D02-5E51-EE16E170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79" y="297700"/>
            <a:ext cx="2000445" cy="12528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5A5059-916A-08CD-8CDB-49CC95EA7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34" y="297700"/>
            <a:ext cx="2000445" cy="12528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9FF5728-88AA-B1A2-0A13-D54011A65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89" y="297700"/>
            <a:ext cx="2000445" cy="125280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43430B-FA13-E7C2-A337-75206C18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8" y="1550504"/>
            <a:ext cx="2000445" cy="125280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03CF91C-F4CA-5E5B-B1FB-87228B6F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43" y="1550504"/>
            <a:ext cx="2000445" cy="12528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15CE542-CA0A-03C9-E799-84E45EF0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88" y="1550504"/>
            <a:ext cx="2000445" cy="125280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02C0189-B77B-2165-E64F-1BEE7A2C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32" y="1550504"/>
            <a:ext cx="2000445" cy="12528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01B298E-5B03-915F-F928-DC341BC37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78" y="1550504"/>
            <a:ext cx="2000445" cy="12528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6174BE4-8B3A-16A6-EACE-21DB1684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023" y="1550504"/>
            <a:ext cx="2000445" cy="12528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88F247E-D91D-092C-B164-A8A35E03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7" y="2801889"/>
            <a:ext cx="2000445" cy="125280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BD29DDD-715D-938F-46BD-99B1C630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90" y="2801889"/>
            <a:ext cx="2000445" cy="125280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711A501-1560-F107-0F20-8C6F98BD4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760" y="2801889"/>
            <a:ext cx="2000445" cy="125280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3C92253-FE49-E440-DE84-BBAE3328A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668" y="2801889"/>
            <a:ext cx="2000445" cy="125280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65DFE45-145E-CC4D-2FF2-1DEDFC6DD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77" y="2801889"/>
            <a:ext cx="2000445" cy="125280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EB0B3A8-E53C-C49C-0AE1-6278245F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557" y="2801889"/>
            <a:ext cx="2000445" cy="125280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EB97464-8AA5-6934-D8F5-734572EB3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0" y="4053274"/>
            <a:ext cx="2000445" cy="125280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B40D3C9-01C1-0A73-9363-8A108DF78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612" y="4053274"/>
            <a:ext cx="2000445" cy="125280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0DA6415-9EA8-ED05-32D5-E0086100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427" y="4051855"/>
            <a:ext cx="2000445" cy="125280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883D498-C179-1459-32AA-1BE7D1CAC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92" y="4051855"/>
            <a:ext cx="2000445" cy="125280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259AE28-2D76-9A8B-3CAE-B7998A7F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35" y="4051855"/>
            <a:ext cx="2000445" cy="125280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077B767-AE08-99B6-DCED-F63C8ACB2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869" y="4051855"/>
            <a:ext cx="2000445" cy="1252804"/>
          </a:xfrm>
          <a:prstGeom prst="rect">
            <a:avLst/>
          </a:prstGeom>
          <a:solidFill>
            <a:schemeClr val="accent1">
              <a:lumMod val="75000"/>
              <a:alpha val="99000"/>
            </a:schemeClr>
          </a:solidFill>
        </p:spPr>
      </p:pic>
      <p:sp>
        <p:nvSpPr>
          <p:cNvPr id="31" name="Tijdelijke aanduiding voor inhoud 4">
            <a:extLst>
              <a:ext uri="{FF2B5EF4-FFF2-40B4-BE49-F238E27FC236}">
                <a16:creationId xmlns:a16="http://schemas.microsoft.com/office/drawing/2014/main" id="{F4F770A5-484A-B052-4323-6DD72BFFF109}"/>
              </a:ext>
            </a:extLst>
          </p:cNvPr>
          <p:cNvSpPr txBox="1">
            <a:spLocks/>
          </p:cNvSpPr>
          <p:nvPr/>
        </p:nvSpPr>
        <p:spPr>
          <a:xfrm>
            <a:off x="437322" y="5303239"/>
            <a:ext cx="10916478" cy="10757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nl-BE" dirty="0"/>
              <a:t>E: </a:t>
            </a:r>
            <a:r>
              <a:rPr lang="nl-BE" dirty="0" err="1"/>
              <a:t>J’aime</a:t>
            </a:r>
            <a:r>
              <a:rPr lang="nl-BE" dirty="0"/>
              <a:t>! Mais je </a:t>
            </a:r>
            <a:r>
              <a:rPr lang="nl-BE" dirty="0" err="1"/>
              <a:t>préfère</a:t>
            </a:r>
            <a:r>
              <a:rPr lang="nl-BE" dirty="0"/>
              <a:t> plus de </a:t>
            </a:r>
            <a:r>
              <a:rPr lang="nl-BE" dirty="0" err="1"/>
              <a:t>symétries</a:t>
            </a:r>
            <a:r>
              <a:rPr lang="nl-BE" dirty="0"/>
              <a:t>…</a:t>
            </a:r>
          </a:p>
        </p:txBody>
      </p:sp>
      <p:sp>
        <p:nvSpPr>
          <p:cNvPr id="32" name="Tijdelijke aanduiding voor inhoud 4">
            <a:extLst>
              <a:ext uri="{FF2B5EF4-FFF2-40B4-BE49-F238E27FC236}">
                <a16:creationId xmlns:a16="http://schemas.microsoft.com/office/drawing/2014/main" id="{2BD28055-808E-438C-7D02-C67FA0DCD66C}"/>
              </a:ext>
            </a:extLst>
          </p:cNvPr>
          <p:cNvSpPr txBox="1">
            <a:spLocks/>
          </p:cNvSpPr>
          <p:nvPr/>
        </p:nvSpPr>
        <p:spPr>
          <a:xfrm>
            <a:off x="701221" y="5598881"/>
            <a:ext cx="10916478" cy="89168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BE" sz="2800" dirty="0"/>
              <a:t>	</a:t>
            </a:r>
            <a:r>
              <a:rPr lang="nl-BE" sz="2800" dirty="0" err="1"/>
              <a:t>J’aime</a:t>
            </a:r>
            <a:r>
              <a:rPr lang="nl-BE" sz="2800" dirty="0"/>
              <a:t> ! Mais je </a:t>
            </a:r>
            <a:r>
              <a:rPr lang="nl-BE" sz="2800" dirty="0" err="1"/>
              <a:t>préfère</a:t>
            </a:r>
            <a:r>
              <a:rPr lang="nl-BE" sz="2800" dirty="0"/>
              <a:t> plus de </a:t>
            </a:r>
            <a:r>
              <a:rPr lang="nl-BE" sz="2800" dirty="0" err="1"/>
              <a:t>symétries</a:t>
            </a:r>
            <a:r>
              <a:rPr lang="nl-BE" sz="2800" dirty="0"/>
              <a:t>…</a:t>
            </a:r>
          </a:p>
        </p:txBody>
      </p:sp>
      <p:pic>
        <p:nvPicPr>
          <p:cNvPr id="33" name="Afbeelding 3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1F590ACE-80D2-CEB8-B50F-0076D05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21" y="5417611"/>
            <a:ext cx="648832" cy="8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2980F-949E-944C-4225-4B1532BC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Symétries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CDFB7-D796-2C3A-584D-D72D45D7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669444" cy="4023360"/>
          </a:xfrm>
        </p:spPr>
        <p:txBody>
          <a:bodyPr/>
          <a:lstStyle/>
          <a:p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symétrie</a:t>
            </a:r>
            <a:r>
              <a:rPr lang="nl-BE" dirty="0"/>
              <a:t> de papier </a:t>
            </a:r>
            <a:r>
              <a:rPr lang="nl-BE" dirty="0" err="1"/>
              <a:t>peint</a:t>
            </a:r>
            <a:r>
              <a:rPr lang="nl-BE" dirty="0"/>
              <a:t> </a:t>
            </a:r>
            <a:r>
              <a:rPr lang="nl-BE" dirty="0" err="1"/>
              <a:t>est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transformation</a:t>
            </a:r>
            <a:r>
              <a:rPr lang="nl-BE" dirty="0"/>
              <a:t> du plan </a:t>
            </a:r>
            <a:r>
              <a:rPr lang="nl-BE" dirty="0" err="1"/>
              <a:t>qui</a:t>
            </a:r>
            <a:r>
              <a:rPr lang="nl-BE" dirty="0"/>
              <a:t> </a:t>
            </a:r>
            <a:r>
              <a:rPr lang="nl-BE" dirty="0" err="1"/>
              <a:t>laisse</a:t>
            </a:r>
            <a:r>
              <a:rPr lang="nl-BE" dirty="0"/>
              <a:t> invariant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motif</a:t>
            </a:r>
            <a:r>
              <a:rPr lang="nl-BE" dirty="0"/>
              <a:t> du papier </a:t>
            </a:r>
            <a:r>
              <a:rPr lang="nl-BE" dirty="0" err="1"/>
              <a:t>peint</a:t>
            </a:r>
            <a:r>
              <a:rPr lang="nl-BE" dirty="0"/>
              <a:t>.</a:t>
            </a:r>
          </a:p>
          <a:p>
            <a:r>
              <a:rPr lang="nl-BE" dirty="0" err="1"/>
              <a:t>Exemples</a:t>
            </a:r>
            <a:r>
              <a:rPr lang="nl-BE" dirty="0"/>
              <a:t> : </a:t>
            </a:r>
            <a:r>
              <a:rPr lang="nl-BE" dirty="0" err="1"/>
              <a:t>translations</a:t>
            </a:r>
            <a:r>
              <a:rPr lang="nl-BE" dirty="0"/>
              <a:t>, </a:t>
            </a:r>
            <a:r>
              <a:rPr lang="nl-BE" dirty="0" err="1"/>
              <a:t>réflexions</a:t>
            </a:r>
            <a:r>
              <a:rPr lang="nl-BE" dirty="0"/>
              <a:t>,…</a:t>
            </a:r>
          </a:p>
          <a:p>
            <a:r>
              <a:rPr lang="nl-BE" dirty="0" err="1"/>
              <a:t>Quelques</a:t>
            </a:r>
            <a:r>
              <a:rPr lang="nl-BE" dirty="0"/>
              <a:t> </a:t>
            </a:r>
            <a:r>
              <a:rPr lang="nl-BE" dirty="0" err="1"/>
              <a:t>propriétés</a:t>
            </a:r>
            <a:r>
              <a:rPr lang="nl-BE" dirty="0"/>
              <a:t>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On peut composer deux </a:t>
            </a:r>
            <a:r>
              <a:rPr lang="nl-BE" dirty="0" err="1"/>
              <a:t>symétries</a:t>
            </a:r>
            <a:r>
              <a:rPr lang="nl-BE" dirty="0"/>
              <a:t> </a:t>
            </a:r>
            <a:r>
              <a:rPr lang="nl-BE" dirty="0" err="1"/>
              <a:t>afin</a:t>
            </a:r>
            <a:r>
              <a:rPr lang="nl-BE" dirty="0"/>
              <a:t> </a:t>
            </a:r>
            <a:r>
              <a:rPr lang="nl-BE" dirty="0" err="1"/>
              <a:t>d’obtenir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nouvelle </a:t>
            </a:r>
            <a:r>
              <a:rPr lang="nl-BE" dirty="0" err="1"/>
              <a:t>symétrie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On a la </a:t>
            </a:r>
            <a:r>
              <a:rPr lang="nl-BE" dirty="0" err="1"/>
              <a:t>symétrie</a:t>
            </a:r>
            <a:r>
              <a:rPr lang="nl-BE" dirty="0"/>
              <a:t> </a:t>
            </a:r>
            <a:r>
              <a:rPr lang="nl-BE" dirty="0" err="1"/>
              <a:t>identique</a:t>
            </a:r>
            <a:r>
              <a:rPr lang="nl-BE" dirty="0"/>
              <a:t>, </a:t>
            </a:r>
            <a:r>
              <a:rPr lang="nl-BE" dirty="0" err="1"/>
              <a:t>qui</a:t>
            </a:r>
            <a:r>
              <a:rPr lang="nl-BE" dirty="0"/>
              <a:t> ne </a:t>
            </a:r>
            <a:r>
              <a:rPr lang="nl-BE" dirty="0" err="1"/>
              <a:t>bouge</a:t>
            </a:r>
            <a:r>
              <a:rPr lang="nl-BE" dirty="0"/>
              <a:t> </a:t>
            </a:r>
            <a:r>
              <a:rPr lang="nl-BE" dirty="0" err="1"/>
              <a:t>rien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</a:t>
            </a:r>
            <a:r>
              <a:rPr lang="nl-BE" dirty="0" err="1"/>
              <a:t>Chaque</a:t>
            </a:r>
            <a:r>
              <a:rPr lang="nl-BE" dirty="0"/>
              <a:t> </a:t>
            </a:r>
            <a:r>
              <a:rPr lang="nl-BE" dirty="0" err="1"/>
              <a:t>symétrie</a:t>
            </a:r>
            <a:r>
              <a:rPr lang="nl-BE" dirty="0"/>
              <a:t> </a:t>
            </a:r>
            <a:r>
              <a:rPr lang="nl-BE" dirty="0" err="1"/>
              <a:t>possède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inverse</a:t>
            </a:r>
          </a:p>
          <a:p>
            <a:pPr marL="0" indent="0">
              <a:buNone/>
            </a:pPr>
            <a:r>
              <a:rPr lang="nl-BE" dirty="0" err="1"/>
              <a:t>Ainsi</a:t>
            </a:r>
            <a:r>
              <a:rPr lang="nl-BE" dirty="0"/>
              <a:t>, on a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i="1" dirty="0" err="1"/>
              <a:t>groupe</a:t>
            </a:r>
            <a:r>
              <a:rPr lang="nl-BE" i="1" dirty="0"/>
              <a:t> de </a:t>
            </a:r>
            <a:r>
              <a:rPr lang="nl-BE" i="1" dirty="0" err="1"/>
              <a:t>symétries</a:t>
            </a:r>
            <a:r>
              <a:rPr lang="nl-BE" i="1" dirty="0"/>
              <a:t>.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4CC37EF-394F-5EB3-BF2F-D1C7B508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22" y="1335024"/>
            <a:ext cx="4454588" cy="38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7FFE6FD-C3A0-ACEA-87B8-3237A288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7382"/>
            <a:ext cx="1759839" cy="13456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037D4C6-F092-A964-7C91-317A6E44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39" y="-427382"/>
            <a:ext cx="1759839" cy="13456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834720-71D6-5BE9-5C79-C076F80F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678" y="-427382"/>
            <a:ext cx="1759839" cy="134563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1FA80FA-B151-308B-ACA2-66DD3FEC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7" y="-427382"/>
            <a:ext cx="1759839" cy="13456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94AC64-7AA8-34CE-6239-0AD7A257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56" y="-427382"/>
            <a:ext cx="1759839" cy="13456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F254144-E18C-5BD1-B6B0-A973F14A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-427382"/>
            <a:ext cx="1759839" cy="13456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2A7BC7E-DC9E-2EFE-C865-D1D82D6A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34" y="-427382"/>
            <a:ext cx="1759839" cy="134563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605E506-F626-5B43-2F8F-D3225484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256"/>
            <a:ext cx="1759839" cy="13456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DF338A0-9994-B177-2D4F-591C5409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39" y="918256"/>
            <a:ext cx="1759839" cy="134563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1097C77-D41F-10F6-A55C-56878268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678" y="918256"/>
            <a:ext cx="1759839" cy="134563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FEB8F5-66F2-CBF0-25F5-22895DAC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7" y="918256"/>
            <a:ext cx="1759839" cy="134563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68AED7A-0AE2-FB6C-257B-3522AD5E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56" y="918256"/>
            <a:ext cx="1759839" cy="134563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CCF950C-36F0-8338-00D2-D3C692EF8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918256"/>
            <a:ext cx="1759839" cy="134563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71FB2F8-1024-1CB6-EDF9-6241BB72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34" y="918256"/>
            <a:ext cx="1759839" cy="134563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53F41E1-93D2-4C0A-26B4-8A53CA025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3894"/>
            <a:ext cx="1759839" cy="134563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67F1FA1-D60D-6D9B-3784-E3B93C5E2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39" y="2263894"/>
            <a:ext cx="1759839" cy="134563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4FC8B54-2085-BBDA-4F93-1B35FC3C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678" y="2263894"/>
            <a:ext cx="1759839" cy="134563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0E94888-56AF-9338-561B-2FBA3E12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7" y="2263894"/>
            <a:ext cx="1759839" cy="134563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D36400-71C4-93C7-B250-A6E3103B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56" y="2263894"/>
            <a:ext cx="1759839" cy="134563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18FC944-1BAC-E25B-454B-27E6E4E3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2263894"/>
            <a:ext cx="1759839" cy="134563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868A446-C1DB-13AC-08A6-CDE6E036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34" y="2263894"/>
            <a:ext cx="1759839" cy="134563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3C6CF63-8149-CFF0-1EA1-0052D7E52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532"/>
            <a:ext cx="1759839" cy="134563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7D65A30-4AB7-B873-4F6E-9C1255BA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39" y="3609532"/>
            <a:ext cx="1759839" cy="1345638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5B6EB7A-6DFD-04F2-5421-A2F340F3B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678" y="3609532"/>
            <a:ext cx="1759839" cy="134563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5D5E4A47-3568-E274-57BE-68E3A1D27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7" y="3609532"/>
            <a:ext cx="1759839" cy="1345638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2B8B4A01-B382-12DC-DB73-1E71800F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56" y="3609532"/>
            <a:ext cx="1759839" cy="134563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293E0184-1FD3-275A-3BA3-DC800F338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3609532"/>
            <a:ext cx="1759839" cy="134563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562CA013-B8A7-5F34-77DF-AACA3223A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34" y="3609532"/>
            <a:ext cx="1759839" cy="134563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0E9DAF4F-9B7F-86A7-BA3E-4C70C18C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5170"/>
            <a:ext cx="1759839" cy="134563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17E5915-702A-A5FD-883E-EFCD9661A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39" y="4955170"/>
            <a:ext cx="1759839" cy="1345638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C1A3DCE7-4245-8BD6-6503-280D418D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678" y="4955170"/>
            <a:ext cx="1759839" cy="134563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DC03495F-0E88-CA17-CE9C-2A4D5FCF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7" y="4955170"/>
            <a:ext cx="1759839" cy="1345638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F7B0017-34CB-B762-B97B-382180B4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56" y="4955170"/>
            <a:ext cx="1759839" cy="134563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F8A701A-F8F4-A235-235C-DF4C0B80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4955170"/>
            <a:ext cx="1759839" cy="1345638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4DC25FB6-9C43-B62F-64EE-2C087D077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34" y="4955170"/>
            <a:ext cx="1759839" cy="1345638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735B0B26-1E9E-C83E-C455-73E44E27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0808"/>
            <a:ext cx="1759839" cy="1345638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4CC5F76D-6E66-F588-D923-68067941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39" y="6300808"/>
            <a:ext cx="1759839" cy="1345638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10891DC5-44DB-3101-42E3-331EF1D33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678" y="6300808"/>
            <a:ext cx="1759839" cy="1345638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D8EF76D2-46E8-0B92-8F5D-D5E4EE112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7" y="6300808"/>
            <a:ext cx="1759839" cy="1345638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A5F28715-62AB-D39D-6A24-BDFEF616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356" y="6300808"/>
            <a:ext cx="1759839" cy="1345638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FCE72E0A-1E75-104D-5DD9-776B48BD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95" y="6300808"/>
            <a:ext cx="1759839" cy="1345638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71641271-9650-9D68-4B3C-4E327F38B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34" y="6300808"/>
            <a:ext cx="1759839" cy="13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E4569-C04E-E1A5-C06A-0503690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313CE-BB72-ED3C-C98C-F2505CE4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38555D-2F27-450D-F06E-724DF3C1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7729" cy="23183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C2F28F-D5AD-294A-40D0-1FABE0EF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0"/>
            <a:ext cx="1947729" cy="23183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9CBA21-4AEF-077E-DFDB-3403F688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-9256"/>
            <a:ext cx="1947729" cy="23183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1A715C-A5A5-820B-9A26-E8DB8479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0"/>
            <a:ext cx="1947729" cy="23183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7053C56-F561-BC83-36E1-9F47F3E9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-1"/>
            <a:ext cx="1947729" cy="231831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C869AB1-297E-94E5-FD3C-04D8D38A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0"/>
            <a:ext cx="1947729" cy="23183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0AC306-07CB-8AE0-5067-2C865CAB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0"/>
            <a:ext cx="1947729" cy="231831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F88BC1-390D-32E2-E512-1AF1E75B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315"/>
            <a:ext cx="1947729" cy="23183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AD0A96-78A7-056B-0E6E-C7A18B70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2318315"/>
            <a:ext cx="1947729" cy="231831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3A2449C-D4CD-0A62-4D72-3CF54140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2309059"/>
            <a:ext cx="1947729" cy="231831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4E02EE9-B5A2-7CEE-ED93-8D1540B5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2318315"/>
            <a:ext cx="1947729" cy="23183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A842B29-37A8-D6D6-8190-3951B6C3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2318314"/>
            <a:ext cx="1947729" cy="231831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1C420D-D7EC-4A9D-BA6E-F2452861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2318315"/>
            <a:ext cx="1947729" cy="231831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C7DF94B-9898-B88E-53BB-55C6B870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2318315"/>
            <a:ext cx="1947729" cy="231831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34BBC92-F7AF-334C-8810-1EA095F1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629"/>
            <a:ext cx="1947729" cy="23183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6A929F7-4DB5-8437-DE0F-0786D283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4636629"/>
            <a:ext cx="1947729" cy="231831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1FBB0B0-DF80-70DC-F66B-04AF2D0EC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4627373"/>
            <a:ext cx="1947729" cy="231831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6C8E7E1-E025-1995-369E-1490FFDD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4636629"/>
            <a:ext cx="1947729" cy="231831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4D00776-6A32-01ED-0710-489493DA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4636628"/>
            <a:ext cx="1947729" cy="231831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AD66ABD-39B3-4A76-5181-106C57C9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4636629"/>
            <a:ext cx="1947729" cy="231831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7D238F8-20DB-0E92-6742-EA1B78FC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4636629"/>
            <a:ext cx="1947729" cy="23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020EDA3-1517-98E2-E7AC-B6AC39E6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5" y="2029556"/>
            <a:ext cx="667826" cy="6469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9349A5-142B-5225-62CF-D08AABFA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5181" y="1382600"/>
            <a:ext cx="667826" cy="6469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894D813-E5EC-19A9-5D9E-3236FB691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5" y="735644"/>
            <a:ext cx="667826" cy="64695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1647C94-11D4-334B-5824-2E4457848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5181" y="88688"/>
            <a:ext cx="667826" cy="646956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C6B92CFE-E700-08B1-A8C8-40AA2E9B4A0D}"/>
              </a:ext>
            </a:extLst>
          </p:cNvPr>
          <p:cNvCxnSpPr>
            <a:cxnSpLocks/>
          </p:cNvCxnSpPr>
          <p:nvPr/>
        </p:nvCxnSpPr>
        <p:spPr>
          <a:xfrm>
            <a:off x="3712976" y="3428998"/>
            <a:ext cx="429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956F9A71-932B-2188-40B5-4BC0772DAC45}"/>
              </a:ext>
            </a:extLst>
          </p:cNvPr>
          <p:cNvCxnSpPr>
            <a:cxnSpLocks/>
          </p:cNvCxnSpPr>
          <p:nvPr/>
        </p:nvCxnSpPr>
        <p:spPr>
          <a:xfrm>
            <a:off x="8344069" y="3338026"/>
            <a:ext cx="429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B0C48A25-6FC5-5E7B-23BD-B3085241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5" y="4617380"/>
            <a:ext cx="667826" cy="6469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2F4381-9706-2045-1C6E-0C7AA03C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5181" y="3970424"/>
            <a:ext cx="667826" cy="6469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ECB898D-464A-F29A-6E03-1030B6E6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5" y="3323468"/>
            <a:ext cx="667826" cy="64695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31B8E75-D7E6-0039-5E61-8DA5581D8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5181" y="2676512"/>
            <a:ext cx="667826" cy="64695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30338DD-DB9B-C08D-462A-91972BD3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5181" y="6558248"/>
            <a:ext cx="667826" cy="64695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16E81136-756E-4ACD-0B49-DFE2A504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5" y="5911292"/>
            <a:ext cx="667826" cy="64695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8F5136C-7C4C-9E1C-7832-9BB6B667B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5181" y="5264336"/>
            <a:ext cx="667826" cy="646956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A003758-38A4-5F3A-3B3E-B871A847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87" y="2029556"/>
            <a:ext cx="667826" cy="646956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A4D884E-D638-D3FB-3497-F41B933B5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95913" y="1382600"/>
            <a:ext cx="667826" cy="646956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B5B34CC-A627-5F70-22D9-49ACFAAA9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87" y="735644"/>
            <a:ext cx="667826" cy="646956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3D00D5B7-B209-E459-60E4-3A055182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95913" y="88688"/>
            <a:ext cx="667826" cy="646956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CC4814C8-F987-8118-720A-A9C96FA7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87" y="4617380"/>
            <a:ext cx="667826" cy="646956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44063AD9-0CD1-D13A-5C91-FBBA3BB8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95913" y="3970424"/>
            <a:ext cx="667826" cy="646956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CC95BAAB-53B6-3E55-E6FE-D50BDB405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87" y="3323468"/>
            <a:ext cx="667826" cy="646956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47B5BC95-5FB5-020E-CA4C-30D92FA5C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95913" y="2676512"/>
            <a:ext cx="667826" cy="646956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E835725-6260-4CEA-6AFE-C2684FC3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95913" y="6558248"/>
            <a:ext cx="667826" cy="646956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2C5F1302-76F6-B285-8749-34BCD5A5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87" y="5911292"/>
            <a:ext cx="667826" cy="646956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F661BE66-45C3-BB01-BA93-89D06ECA3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95913" y="5264336"/>
            <a:ext cx="667826" cy="646956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86FA9501-9710-647C-01FA-B24724EA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43" y="2029556"/>
            <a:ext cx="667826" cy="646956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DC139CFA-42F4-A5CA-3FC1-CEBADE23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5869" y="1382600"/>
            <a:ext cx="667826" cy="646956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1FC028BB-FB70-AB06-BD3C-DD61D369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43" y="735644"/>
            <a:ext cx="667826" cy="64695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36C27537-3EBD-B4B6-453E-0520C016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5869" y="88688"/>
            <a:ext cx="667826" cy="646956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1432A62C-982D-96A4-46EF-DCEC102A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43" y="4617380"/>
            <a:ext cx="667826" cy="646956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0777B1CB-AAFC-4747-8BCA-5FD1FEE5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5869" y="3970424"/>
            <a:ext cx="667826" cy="646956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5DE13921-14B6-A91A-A84A-CE11CD56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43" y="3323468"/>
            <a:ext cx="667826" cy="646956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36021E34-410E-77EA-66C1-B91DFB2D7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5869" y="2676512"/>
            <a:ext cx="667826" cy="646956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E6D7A3E4-9E75-CA8A-798E-7B083231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5869" y="6558248"/>
            <a:ext cx="667826" cy="646956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FCF1ED32-B9A5-6B20-2156-371FA3E5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043" y="5911292"/>
            <a:ext cx="667826" cy="646956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7482C633-263E-B3E9-519E-C454FB81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15869" y="5264336"/>
            <a:ext cx="667826" cy="646956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C62ECBCB-A3ED-1EB7-1341-AD3CB74E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75" y="2029556"/>
            <a:ext cx="667826" cy="646956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7CFD8112-3A15-565A-3833-FDC67EC1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26601" y="1382600"/>
            <a:ext cx="667826" cy="646956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EF73DC6F-5C19-C33D-F3C4-9D33FFD8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75" y="735644"/>
            <a:ext cx="667826" cy="646956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B63CE6B4-DC32-795C-FCF6-0C62262A4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26601" y="88688"/>
            <a:ext cx="667826" cy="646956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6FA36EB9-47BE-0508-4EFC-5E7D050A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75" y="4617380"/>
            <a:ext cx="667826" cy="646956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629DC230-FF8E-39B2-BF6E-2CFBE6993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26601" y="3970424"/>
            <a:ext cx="667826" cy="646956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4DE381C0-913B-9943-E361-5A2AFAF0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75" y="3323468"/>
            <a:ext cx="667826" cy="646956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0F728126-3490-2EF5-06E8-6F05C6C08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26601" y="2676512"/>
            <a:ext cx="667826" cy="646956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EE55FC10-1738-C3D3-5EF3-9880997AC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26601" y="6558248"/>
            <a:ext cx="667826" cy="646956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B359289D-2260-D4EA-3065-6EDFC716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75" y="5911292"/>
            <a:ext cx="667826" cy="646956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F1162621-B4A3-2ABB-C8B8-E4E4702A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26601" y="5264336"/>
            <a:ext cx="667826" cy="646956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28594B7A-DE96-614D-D080-1E5EDFC1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39" y="1382600"/>
            <a:ext cx="667826" cy="646956"/>
          </a:xfrm>
          <a:prstGeom prst="rect">
            <a:avLst/>
          </a:prstGeom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898D0BCC-B0F5-C4A7-BDC1-C591EC24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8065" y="735644"/>
            <a:ext cx="667826" cy="646956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83D23EE0-2882-829F-3ACC-3C331355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39" y="88688"/>
            <a:ext cx="667826" cy="646956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440F4DF1-6E87-D88F-E2B6-843FF2E0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8065" y="-558268"/>
            <a:ext cx="667826" cy="646956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B369827C-42D4-92FF-1231-65317587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39" y="3970424"/>
            <a:ext cx="667826" cy="646956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CFD95F6C-5C46-201E-897C-B4F5A806C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8065" y="3323468"/>
            <a:ext cx="667826" cy="646956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AE17E63E-B1FE-3510-AB80-2E1EFB49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39" y="2676512"/>
            <a:ext cx="667826" cy="646956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3EF226DE-DF22-5E92-00E2-3B99231C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8065" y="2029556"/>
            <a:ext cx="667826" cy="646956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5FD55EE4-ECA5-8E0A-183F-633942A2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8065" y="5911292"/>
            <a:ext cx="667826" cy="646956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1C93161A-26F2-B4A5-CDC5-54F8A6172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39" y="5264336"/>
            <a:ext cx="667826" cy="646956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2E30326D-1CAD-8756-7D59-A4757C28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8065" y="4617380"/>
            <a:ext cx="667826" cy="646956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925BDC6-6714-828D-E01A-F323F2EB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71" y="1382600"/>
            <a:ext cx="667826" cy="646956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82A8E8D2-95EB-073D-A05D-81F4943EE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98797" y="735644"/>
            <a:ext cx="667826" cy="646956"/>
          </a:xfrm>
          <a:prstGeom prst="rect">
            <a:avLst/>
          </a:prstGeom>
        </p:spPr>
      </p:pic>
      <p:pic>
        <p:nvPicPr>
          <p:cNvPr id="76" name="Afbeelding 75">
            <a:extLst>
              <a:ext uri="{FF2B5EF4-FFF2-40B4-BE49-F238E27FC236}">
                <a16:creationId xmlns:a16="http://schemas.microsoft.com/office/drawing/2014/main" id="{EBC6EFC7-DA81-9B32-0AA6-9F1B348A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71" y="88688"/>
            <a:ext cx="667826" cy="646956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E8363101-7A56-AD6E-B343-A7C12C3F3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98797" y="-558268"/>
            <a:ext cx="667826" cy="646956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4211B154-5B5B-C5F1-6B77-B9E0285B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71" y="3970424"/>
            <a:ext cx="667826" cy="646956"/>
          </a:xfrm>
          <a:prstGeom prst="rect">
            <a:avLst/>
          </a:prstGeom>
        </p:spPr>
      </p:pic>
      <p:pic>
        <p:nvPicPr>
          <p:cNvPr id="79" name="Afbeelding 78">
            <a:extLst>
              <a:ext uri="{FF2B5EF4-FFF2-40B4-BE49-F238E27FC236}">
                <a16:creationId xmlns:a16="http://schemas.microsoft.com/office/drawing/2014/main" id="{BE392F8E-AA02-A227-8E7F-11D0446C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98797" y="3323468"/>
            <a:ext cx="667826" cy="646956"/>
          </a:xfrm>
          <a:prstGeom prst="rect">
            <a:avLst/>
          </a:prstGeom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65757E54-70A5-E5D0-C05C-06469402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71" y="2676512"/>
            <a:ext cx="667826" cy="646956"/>
          </a:xfrm>
          <a:prstGeom prst="rect">
            <a:avLst/>
          </a:prstGeom>
        </p:spPr>
      </p:pic>
      <p:pic>
        <p:nvPicPr>
          <p:cNvPr id="81" name="Afbeelding 80">
            <a:extLst>
              <a:ext uri="{FF2B5EF4-FFF2-40B4-BE49-F238E27FC236}">
                <a16:creationId xmlns:a16="http://schemas.microsoft.com/office/drawing/2014/main" id="{4CEF1C60-F581-2565-AAC9-80A4AA4F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98797" y="2029556"/>
            <a:ext cx="667826" cy="646956"/>
          </a:xfrm>
          <a:prstGeom prst="rect">
            <a:avLst/>
          </a:prstGeom>
        </p:spPr>
      </p:pic>
      <p:pic>
        <p:nvPicPr>
          <p:cNvPr id="82" name="Afbeelding 81">
            <a:extLst>
              <a:ext uri="{FF2B5EF4-FFF2-40B4-BE49-F238E27FC236}">
                <a16:creationId xmlns:a16="http://schemas.microsoft.com/office/drawing/2014/main" id="{0B8AFEF1-A54D-AD9B-37C7-1427C72A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98797" y="5911292"/>
            <a:ext cx="667826" cy="646956"/>
          </a:xfrm>
          <a:prstGeom prst="rect">
            <a:avLst/>
          </a:prstGeom>
        </p:spPr>
      </p:pic>
      <p:pic>
        <p:nvPicPr>
          <p:cNvPr id="83" name="Afbeelding 82">
            <a:extLst>
              <a:ext uri="{FF2B5EF4-FFF2-40B4-BE49-F238E27FC236}">
                <a16:creationId xmlns:a16="http://schemas.microsoft.com/office/drawing/2014/main" id="{29C4656F-4859-5964-FA3A-005AD8DA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71" y="5264336"/>
            <a:ext cx="667826" cy="646956"/>
          </a:xfrm>
          <a:prstGeom prst="rect">
            <a:avLst/>
          </a:prstGeom>
        </p:spPr>
      </p:pic>
      <p:pic>
        <p:nvPicPr>
          <p:cNvPr id="84" name="Afbeelding 83">
            <a:extLst>
              <a:ext uri="{FF2B5EF4-FFF2-40B4-BE49-F238E27FC236}">
                <a16:creationId xmlns:a16="http://schemas.microsoft.com/office/drawing/2014/main" id="{4B4AAD81-EA84-2321-C8E4-54407796C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98797" y="4617380"/>
            <a:ext cx="667826" cy="646956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A0D40960-F855-B9BE-AC79-616D8849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39" y="6558248"/>
            <a:ext cx="667826" cy="646956"/>
          </a:xfrm>
          <a:prstGeom prst="rect">
            <a:avLst/>
          </a:prstGeom>
        </p:spPr>
      </p:pic>
      <p:pic>
        <p:nvPicPr>
          <p:cNvPr id="86" name="Afbeelding 85">
            <a:extLst>
              <a:ext uri="{FF2B5EF4-FFF2-40B4-BE49-F238E27FC236}">
                <a16:creationId xmlns:a16="http://schemas.microsoft.com/office/drawing/2014/main" id="{11340811-AAF4-DC26-F7FD-F990CFE4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71" y="6558248"/>
            <a:ext cx="667826" cy="6469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F3CABF0-4C11-3EAB-768B-34D9902A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6" y="1382600"/>
            <a:ext cx="78939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DB1BCC-6B1B-16A6-FB3F-53CEFAA1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2235" cy="16232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97558A-8BDA-D082-0C11-76D1B7FA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29773"/>
            <a:ext cx="1562235" cy="16232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DA0020-0BFE-6EA5-651F-75E7F491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9546"/>
            <a:ext cx="1562235" cy="16232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EFC9C7-DBC0-490A-615F-5CFAE824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74725" y="811600"/>
            <a:ext cx="1562235" cy="16232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95690C-C9D7-0667-6AFA-7D813D59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74725" y="3041373"/>
            <a:ext cx="1562235" cy="16232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09C156A-6B40-4931-BFA4-8CCF8E87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74725" y="5271146"/>
            <a:ext cx="1562235" cy="162320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CF35FBB-2D0D-7724-CE19-ECDD16FE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49" y="0"/>
            <a:ext cx="1562235" cy="162320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817AA96-8D7F-486F-F2B9-7C02B369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48" y="2229773"/>
            <a:ext cx="1562235" cy="162320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A443D97-B29B-68CC-B50C-48B54788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49" y="4459546"/>
            <a:ext cx="1562235" cy="162320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23C28F9-9B5B-71DD-7561-D89B9FA0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174" y="811600"/>
            <a:ext cx="1562235" cy="162320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0373B78-8638-8544-97B5-9D61744B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174" y="3041373"/>
            <a:ext cx="1562235" cy="162320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DDD6EF3-9530-7A50-0F65-87588557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174" y="5271146"/>
            <a:ext cx="1562235" cy="162320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D2968CD-8EDB-92F2-2EC3-A99B8286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97" y="-1"/>
            <a:ext cx="1562235" cy="162320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F252D21-65DA-B79F-D9C4-C2AB9932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96" y="2229772"/>
            <a:ext cx="1562235" cy="162320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EA93CD2-4B0C-F626-398D-7E66B513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97" y="4459545"/>
            <a:ext cx="1562235" cy="162320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71FDC55-632F-7933-F4E0-B112F887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373622" y="811599"/>
            <a:ext cx="1562235" cy="162320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9732871-BD77-CE3B-E8AC-4912D548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373622" y="3041372"/>
            <a:ext cx="1562235" cy="162320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CE8188F-8175-1DF0-148A-13548DDB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373620" y="5234799"/>
            <a:ext cx="1562235" cy="16232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EDD84A-B920-0DF9-0D8F-D3380558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3" y="1552254"/>
            <a:ext cx="97544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A1CF0-AEDD-75A9-9E1B-B9A67D38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mathématicien</a:t>
            </a:r>
            <a:r>
              <a:rPr lang="nl-BE" dirty="0"/>
              <a:t> </a:t>
            </a:r>
            <a:r>
              <a:rPr lang="nl-BE" dirty="0" err="1"/>
              <a:t>achète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maison…</a:t>
            </a:r>
          </a:p>
        </p:txBody>
      </p:sp>
      <p:pic>
        <p:nvPicPr>
          <p:cNvPr id="5" name="Tijdelijke aanduiding voor inhoud 4" descr="Afbeelding met muur, gebouw, overdekt, plafond&#10;&#10;Automatisch gegenereerde beschrijving">
            <a:extLst>
              <a:ext uri="{FF2B5EF4-FFF2-40B4-BE49-F238E27FC236}">
                <a16:creationId xmlns:a16="http://schemas.microsoft.com/office/drawing/2014/main" id="{F3A8CB4E-4CC0-7287-396E-C3252FD22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24" y="1948069"/>
            <a:ext cx="5913968" cy="4435476"/>
          </a:xfrm>
        </p:spPr>
      </p:pic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1C94DFBB-05CC-D24A-F240-0B9CE442E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94" y="1948068"/>
            <a:ext cx="3382902" cy="43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E4569-C04E-E1A5-C06A-0503690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313CE-BB72-ED3C-C98C-F2505CE4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38555D-2F27-450D-F06E-724DF3C1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7729" cy="23183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C2F28F-D5AD-294A-40D0-1FABE0EF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0"/>
            <a:ext cx="1947729" cy="23183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9CBA21-4AEF-077E-DFDB-3403F688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-9256"/>
            <a:ext cx="1947729" cy="23183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1A715C-A5A5-820B-9A26-E8DB8479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0"/>
            <a:ext cx="1947729" cy="23183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7053C56-F561-BC83-36E1-9F47F3E9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-1"/>
            <a:ext cx="1947729" cy="231831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C869AB1-297E-94E5-FD3C-04D8D38A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0"/>
            <a:ext cx="1947729" cy="23183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0AC306-07CB-8AE0-5067-2C865CAB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0"/>
            <a:ext cx="1947729" cy="231831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F88BC1-390D-32E2-E512-1AF1E75B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315"/>
            <a:ext cx="1947729" cy="23183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AD0A96-78A7-056B-0E6E-C7A18B70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2318315"/>
            <a:ext cx="1947729" cy="231831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3A2449C-D4CD-0A62-4D72-3CF54140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2309059"/>
            <a:ext cx="1947729" cy="231831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4E02EE9-B5A2-7CEE-ED93-8D1540B5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2318315"/>
            <a:ext cx="1947729" cy="23183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A842B29-37A8-D6D6-8190-3951B6C3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2318314"/>
            <a:ext cx="1947729" cy="231831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1C420D-D7EC-4A9D-BA6E-F2452861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2318315"/>
            <a:ext cx="1947729" cy="231831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C7DF94B-9898-B88E-53BB-55C6B870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2318315"/>
            <a:ext cx="1947729" cy="231831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34BBC92-F7AF-334C-8810-1EA095F1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629"/>
            <a:ext cx="1947729" cy="23183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6A929F7-4DB5-8437-DE0F-0786D283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4636629"/>
            <a:ext cx="1947729" cy="231831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1FBB0B0-DF80-70DC-F66B-04AF2D0EC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4627373"/>
            <a:ext cx="1947729" cy="231831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6C8E7E1-E025-1995-369E-1490FFDD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4636629"/>
            <a:ext cx="1947729" cy="231831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4D00776-6A32-01ED-0710-489493DA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4636628"/>
            <a:ext cx="1947729" cy="231831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AD66ABD-39B3-4A76-5181-106C57C9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4636629"/>
            <a:ext cx="1947729" cy="231831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7D238F8-20DB-0E92-6742-EA1B78FC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4636629"/>
            <a:ext cx="1947729" cy="23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0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E4569-C04E-E1A5-C06A-0503690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313CE-BB72-ED3C-C98C-F2505CE4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38555D-2F27-450D-F06E-724DF3C1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4031" cy="23183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9CBA21-4AEF-077E-DFDB-3403F688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-9256"/>
            <a:ext cx="1947729" cy="23183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1A715C-A5A5-820B-9A26-E8DB8479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0"/>
            <a:ext cx="1947729" cy="23183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7053C56-F561-BC83-36E1-9F47F3E9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-1"/>
            <a:ext cx="1947729" cy="231831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C869AB1-297E-94E5-FD3C-04D8D38A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0"/>
            <a:ext cx="1947729" cy="23183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0AC306-07CB-8AE0-5067-2C865CAB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0"/>
            <a:ext cx="1947729" cy="231831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F88BC1-390D-32E2-E512-1AF1E75B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315"/>
            <a:ext cx="1947729" cy="23183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AD0A96-78A7-056B-0E6E-C7A18B70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2318315"/>
            <a:ext cx="1947729" cy="231831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3A2449C-D4CD-0A62-4D72-3CF54140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2309059"/>
            <a:ext cx="1947729" cy="231831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4E02EE9-B5A2-7CEE-ED93-8D1540B5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2318315"/>
            <a:ext cx="1947729" cy="231831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A842B29-37A8-D6D6-8190-3951B6C3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2318314"/>
            <a:ext cx="1947729" cy="231831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1C420D-D7EC-4A9D-BA6E-F2452861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2318315"/>
            <a:ext cx="1947729" cy="231831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C7DF94B-9898-B88E-53BB-55C6B870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2318315"/>
            <a:ext cx="1947729" cy="231831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34BBC92-F7AF-334C-8810-1EA095F1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629"/>
            <a:ext cx="1947729" cy="231831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6A929F7-4DB5-8437-DE0F-0786D283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29" y="4636629"/>
            <a:ext cx="1947729" cy="231831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1FBB0B0-DF80-70DC-F66B-04AF2D0EC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58" y="4627373"/>
            <a:ext cx="1947729" cy="231831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6C8E7E1-E025-1995-369E-1490FFDD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87" y="4636629"/>
            <a:ext cx="1947729" cy="231831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4D00776-6A32-01ED-0710-489493DA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4636628"/>
            <a:ext cx="1947729" cy="231831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AD66ABD-39B3-4A76-5181-106C57C9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72" y="4636629"/>
            <a:ext cx="1947729" cy="231831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7D238F8-20DB-0E92-6742-EA1B78FC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801" y="4636629"/>
            <a:ext cx="1947729" cy="231831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06A131C-C07C-86F1-C3E3-701AAAAE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00" y="11103"/>
            <a:ext cx="3914031" cy="231831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A615492-F334-4725-2C53-3C316EAD9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931" y="-5114"/>
            <a:ext cx="3914031" cy="231831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03E0EAE-72A5-643F-FC3D-5FD863AD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640" y="-2557"/>
            <a:ext cx="3914031" cy="231831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D6708C5-266E-E571-CC9F-BDC3948F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" y="2366728"/>
            <a:ext cx="3914031" cy="231831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85B74C9-B1CB-FDA7-0681-A419434A8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85" y="2377831"/>
            <a:ext cx="3914031" cy="231831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C3E5FBFC-B1EC-416C-850D-4A23A5FA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2361614"/>
            <a:ext cx="3914031" cy="231831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EA70CED-635B-7847-BFB8-713BE6D19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625" y="2364171"/>
            <a:ext cx="3914031" cy="231831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63AC85F0-1088-11D3-74B8-076DD594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5" y="4706374"/>
            <a:ext cx="3914031" cy="231831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661F387D-A7F8-5F0E-0AA1-CDEB6488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85" y="4717477"/>
            <a:ext cx="3914031" cy="231831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BE27CFF2-7E85-403D-594A-78A8ACD5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916" y="4701260"/>
            <a:ext cx="3914031" cy="231831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BC16767A-332E-447A-C4B6-87DE2D6F8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625" y="4703817"/>
            <a:ext cx="3914031" cy="23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A40AF16-405B-E8F4-ED35-C318CC92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789" y="268507"/>
            <a:ext cx="8261607" cy="62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7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DB1BCC-6B1B-16A6-FB3F-53CEFAA1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4" y="347869"/>
            <a:ext cx="1562235" cy="16232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97558A-8BDA-D082-0C11-76D1B7FA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3" y="2577642"/>
            <a:ext cx="1562235" cy="16232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DA0020-0BFE-6EA5-651F-75E7F491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4" y="4807415"/>
            <a:ext cx="1562235" cy="16232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EDD84A-B920-0DF9-0D8F-D3380558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3" y="1552254"/>
            <a:ext cx="975445" cy="5182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DAD52C3-12A9-4478-F88A-424D591D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237" y="37148"/>
            <a:ext cx="1562318" cy="68208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0223ED4-A08A-95B3-79AB-4F9067A58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789" y="5801878"/>
            <a:ext cx="619211" cy="62873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27BF81-98FA-CB98-CC5C-46C5EB43A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777" y="4990277"/>
            <a:ext cx="619211" cy="62873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9E49BFD-77ED-C18F-5CAE-9BA43B352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789" y="4007772"/>
            <a:ext cx="619211" cy="628738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D9832DC-C700-D867-E7C5-6651D549A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776" y="2405723"/>
            <a:ext cx="619211" cy="62873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CE21E048-5CC6-A461-AF87-AD029CC1D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774" y="-457802"/>
            <a:ext cx="1705213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5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3E7C0F7-D236-42CD-3457-63E693F5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90" y="209141"/>
            <a:ext cx="8469346" cy="64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BFFA07-15A6-FDC6-C463-84BBB117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8442" cy="1676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D3FCA32-4B42-D225-8535-E5F0D03D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42" y="0"/>
            <a:ext cx="1638442" cy="16765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CAF9CA8-0BD6-F92A-71F9-7E70777D5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545"/>
            <a:ext cx="1638442" cy="16765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A35B8A-5872-0AED-C0B0-1A1EAEC9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42" y="1676545"/>
            <a:ext cx="1638442" cy="16765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2221D2-27F6-BFBF-AFD1-F282E4A8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84" y="0"/>
            <a:ext cx="1638442" cy="16765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74CD828-2ED7-5483-DCF9-7366CAAE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84" y="1676545"/>
            <a:ext cx="1638442" cy="16765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3CE5E4-DE92-7F52-9E95-1B4DF524A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26" y="0"/>
            <a:ext cx="1638442" cy="16765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CF2458-75D0-43B6-88C1-1624252C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768" y="0"/>
            <a:ext cx="1638442" cy="16765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421054D-E19B-9A93-C475-11BD8A093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26" y="1676545"/>
            <a:ext cx="1638442" cy="167654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B1323B9-2A36-BC69-71A7-DF41A328D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768" y="1676545"/>
            <a:ext cx="1638442" cy="167654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745DC82-9197-8A05-C2E2-5FCFDFEC4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10" y="0"/>
            <a:ext cx="1638442" cy="167654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6E647EF-7F6D-A4E3-9856-3E3792DC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10" y="1676545"/>
            <a:ext cx="1638442" cy="16765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39742BD-0212-4EDA-A07A-06394C93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3090"/>
            <a:ext cx="1638442" cy="167654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A5A2506-B1B4-6BC9-09D1-C70D7F52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42" y="3353090"/>
            <a:ext cx="1638442" cy="167654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ACE17C7-7E73-D2FB-F6F2-AD5637F6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635"/>
            <a:ext cx="1638442" cy="16765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1BCAFC5-2A72-835A-F48D-FF04C441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42" y="5029635"/>
            <a:ext cx="1638442" cy="167654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CB5719B-4F12-09F3-85A9-7C958E85C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84" y="3353090"/>
            <a:ext cx="1638442" cy="167654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1BCE2C3-40CF-12F1-F286-ECF8A179D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84" y="5029635"/>
            <a:ext cx="1638442" cy="167654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EB7F6EF-5141-41BD-627F-BFB6248D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26" y="3353090"/>
            <a:ext cx="1638442" cy="167654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72BD238-F255-1BAF-9509-5906FCC8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768" y="3353090"/>
            <a:ext cx="1638442" cy="167654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74029A4-94F0-17D9-FC36-B55C24A8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26" y="5029635"/>
            <a:ext cx="1638442" cy="167654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802301A-2867-F7D0-B214-7EDB3CCB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768" y="5029635"/>
            <a:ext cx="1638442" cy="167654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8CFC66E0-DBB5-FBB7-72A3-47879BA6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10" y="3353090"/>
            <a:ext cx="1638442" cy="167654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6B68846-05A6-5749-7548-78EA0C0C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10" y="5029635"/>
            <a:ext cx="1638442" cy="167654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99FA3F7-1FDA-EA2F-4387-9F296EF1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652" y="0"/>
            <a:ext cx="1638442" cy="167654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52A24DA-FC01-CB44-90A5-906E9ACA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652" y="1676545"/>
            <a:ext cx="1638442" cy="167654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92222B92-340F-F49A-41A3-6E06C129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094" y="0"/>
            <a:ext cx="1638442" cy="167654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B31AF25-9F91-4D68-0A95-43596459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094" y="1676545"/>
            <a:ext cx="1638442" cy="167654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DBF612D9-5445-4BA4-5FD9-B43D691D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652" y="3353090"/>
            <a:ext cx="1638442" cy="167654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0DE02B74-D46D-4E7C-8D1E-1E075D75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652" y="5029635"/>
            <a:ext cx="1638442" cy="167654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D4516227-5C68-DA80-988F-F28C879B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094" y="3353090"/>
            <a:ext cx="1638442" cy="167654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F7825BB1-CDBB-A566-DF64-6261D925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094" y="5029635"/>
            <a:ext cx="1638442" cy="1676545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6E228AAF-F468-4836-3718-86EE020A0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6180"/>
            <a:ext cx="1638442" cy="1676545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FEB35771-1D78-AAF7-3E5A-37DA9B0B2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42" y="6706180"/>
            <a:ext cx="1638442" cy="1676545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C50D791-ED95-E8AE-6575-D2F95919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42" y="6706180"/>
            <a:ext cx="1638442" cy="1676545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85B0937-A3C8-55B9-E9B7-5E388435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768" y="6706180"/>
            <a:ext cx="1638442" cy="1676545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360FFA5-7DC0-475C-26B8-70DBFA4A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73" y="6706180"/>
            <a:ext cx="1638442" cy="1676545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3B6F781C-44FC-D1AE-1872-529B10F2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00" y="6706180"/>
            <a:ext cx="1638442" cy="1676545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D3EDC614-C4EE-DFCC-A245-2F25CC8D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642" y="6706180"/>
            <a:ext cx="1638442" cy="1676545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E8C8CCD4-21AB-F5DD-65FB-EA5507069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104" y="6697402"/>
            <a:ext cx="163844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65DE4-EB53-D5C1-F963-C6994D57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" name="Tijdelijke aanduiding voor inhoud 9" descr="Afbeelding met honingraat&#10;&#10;Automatisch gegenereerde beschrijving">
            <a:extLst>
              <a:ext uri="{FF2B5EF4-FFF2-40B4-BE49-F238E27FC236}">
                <a16:creationId xmlns:a16="http://schemas.microsoft.com/office/drawing/2014/main" id="{ACC4A9A3-D038-D338-6204-20DED1B21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2920"/>
          </a:xfrm>
        </p:spPr>
      </p:pic>
    </p:spTree>
    <p:extLst>
      <p:ext uri="{BB962C8B-B14F-4D97-AF65-F5344CB8AC3E}">
        <p14:creationId xmlns:p14="http://schemas.microsoft.com/office/powerpoint/2010/main" val="359085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2AE79-0C7F-7894-6A52-1C076F61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ED46B6-BE8F-5A56-1B15-C0B058558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01353" cy="28508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EF9EB83-B7BC-D0F8-E1B6-1739DA87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53" y="0"/>
            <a:ext cx="2501353" cy="28508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EE872D-5AF7-7682-3BEF-975FC5C8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06" y="0"/>
            <a:ext cx="2501353" cy="28508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92F933-CB64-3C77-103E-BF5EFDBF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59" y="0"/>
            <a:ext cx="2501353" cy="28508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51612D-DA20-375F-B0CA-E079E538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412" y="0"/>
            <a:ext cx="2501353" cy="28508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BF052A9-D1CA-B478-FC9C-F24205AD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0048"/>
            <a:ext cx="2501353" cy="28508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D2E55D7-5450-24B2-A321-8652B197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53" y="2670048"/>
            <a:ext cx="2501353" cy="285088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C6A4720-9D8E-E0D7-2D54-DF636409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04" y="2670048"/>
            <a:ext cx="2501353" cy="285088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E3D4B16-554A-4833-8533-FE4A16F5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58" y="2670048"/>
            <a:ext cx="2501353" cy="28508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4D136F7-4B1D-4D93-2F0C-539B39B28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410" y="2670048"/>
            <a:ext cx="2501353" cy="2850888"/>
          </a:xfrm>
          <a:prstGeom prst="rect">
            <a:avLst/>
          </a:prstGeom>
        </p:spPr>
      </p:pic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0B3E101F-C8B3-C13F-03EE-A2AF01885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0676" y="2084832"/>
            <a:ext cx="1164533" cy="1093648"/>
          </a:xfrm>
        </p:spPr>
      </p:pic>
      <p:pic>
        <p:nvPicPr>
          <p:cNvPr id="18" name="Tijdelijke aanduiding voor inhoud 16">
            <a:extLst>
              <a:ext uri="{FF2B5EF4-FFF2-40B4-BE49-F238E27FC236}">
                <a16:creationId xmlns:a16="http://schemas.microsoft.com/office/drawing/2014/main" id="{DD6FA147-18B5-836C-806D-2496B762D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027" y="2084832"/>
            <a:ext cx="1164533" cy="1093648"/>
          </a:xfrm>
          <a:prstGeom prst="rect">
            <a:avLst/>
          </a:prstGeom>
        </p:spPr>
      </p:pic>
      <p:pic>
        <p:nvPicPr>
          <p:cNvPr id="19" name="Tijdelijke aanduiding voor inhoud 16">
            <a:extLst>
              <a:ext uri="{FF2B5EF4-FFF2-40B4-BE49-F238E27FC236}">
                <a16:creationId xmlns:a16="http://schemas.microsoft.com/office/drawing/2014/main" id="{2EF7BC0C-672A-EAA5-8879-DBABE98D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78" y="2084832"/>
            <a:ext cx="1164533" cy="1093648"/>
          </a:xfrm>
          <a:prstGeom prst="rect">
            <a:avLst/>
          </a:prstGeom>
        </p:spPr>
      </p:pic>
      <p:pic>
        <p:nvPicPr>
          <p:cNvPr id="20" name="Tijdelijke aanduiding voor inhoud 16">
            <a:extLst>
              <a:ext uri="{FF2B5EF4-FFF2-40B4-BE49-F238E27FC236}">
                <a16:creationId xmlns:a16="http://schemas.microsoft.com/office/drawing/2014/main" id="{D52F791F-5BAA-F93E-BEE7-6CD08A66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729" y="2084832"/>
            <a:ext cx="1164533" cy="1093648"/>
          </a:xfrm>
          <a:prstGeom prst="rect">
            <a:avLst/>
          </a:prstGeom>
        </p:spPr>
      </p:pic>
      <p:pic>
        <p:nvPicPr>
          <p:cNvPr id="21" name="Tijdelijke aanduiding voor inhoud 16">
            <a:extLst>
              <a:ext uri="{FF2B5EF4-FFF2-40B4-BE49-F238E27FC236}">
                <a16:creationId xmlns:a16="http://schemas.microsoft.com/office/drawing/2014/main" id="{7FE3D965-BDBA-330D-7E9B-348D285E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081" y="2084832"/>
            <a:ext cx="1164533" cy="10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0DCC7-05A9-C1CC-470F-CF80678D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Les </a:t>
            </a:r>
            <a:r>
              <a:rPr lang="nl-BE" dirty="0" err="1"/>
              <a:t>groupes</a:t>
            </a:r>
            <a:r>
              <a:rPr lang="nl-BE" dirty="0"/>
              <a:t> de papier </a:t>
            </a:r>
            <a:r>
              <a:rPr lang="nl-BE" dirty="0" err="1"/>
              <a:t>peint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A35440-0E5B-4DFA-B037-D9C12BEA4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 a vu que </a:t>
            </a:r>
            <a:r>
              <a:rPr lang="nl-BE" dirty="0" err="1"/>
              <a:t>le</a:t>
            </a:r>
            <a:r>
              <a:rPr lang="nl-BE" dirty="0"/>
              <a:t> papier </a:t>
            </a:r>
            <a:r>
              <a:rPr lang="nl-BE" dirty="0" err="1"/>
              <a:t>peint</a:t>
            </a:r>
            <a:r>
              <a:rPr lang="nl-BE" dirty="0"/>
              <a:t> peut </a:t>
            </a:r>
            <a:r>
              <a:rPr lang="nl-BE" dirty="0" err="1"/>
              <a:t>posséder</a:t>
            </a:r>
            <a:r>
              <a:rPr lang="nl-BE" dirty="0"/>
              <a:t> de </a:t>
            </a:r>
            <a:r>
              <a:rPr lang="nl-BE" dirty="0" err="1"/>
              <a:t>différentes</a:t>
            </a:r>
            <a:r>
              <a:rPr lang="nl-BE" dirty="0"/>
              <a:t> </a:t>
            </a:r>
            <a:r>
              <a:rPr lang="nl-BE" dirty="0" err="1"/>
              <a:t>symétries</a:t>
            </a:r>
            <a:r>
              <a:rPr lang="nl-B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 Des </a:t>
            </a:r>
            <a:r>
              <a:rPr lang="nl-BE" dirty="0" err="1"/>
              <a:t>translations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 Des </a:t>
            </a:r>
            <a:r>
              <a:rPr lang="nl-BE" dirty="0" err="1"/>
              <a:t>symétries</a:t>
            </a:r>
            <a:r>
              <a:rPr lang="nl-BE" dirty="0"/>
              <a:t> </a:t>
            </a:r>
            <a:r>
              <a:rPr lang="nl-BE" dirty="0" err="1"/>
              <a:t>bilatérales</a:t>
            </a:r>
            <a:r>
              <a:rPr lang="nl-BE" dirty="0"/>
              <a:t> (</a:t>
            </a:r>
            <a:r>
              <a:rPr lang="nl-BE" dirty="0" err="1"/>
              <a:t>c’est</a:t>
            </a:r>
            <a:r>
              <a:rPr lang="nl-BE" dirty="0"/>
              <a:t>-à-</a:t>
            </a:r>
            <a:r>
              <a:rPr lang="nl-BE" dirty="0" err="1"/>
              <a:t>dire</a:t>
            </a:r>
            <a:r>
              <a:rPr lang="nl-BE" dirty="0"/>
              <a:t>, des </a:t>
            </a:r>
            <a:r>
              <a:rPr lang="nl-BE" dirty="0" err="1"/>
              <a:t>réflexions</a:t>
            </a:r>
            <a:r>
              <a:rPr lang="nl-B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 Des </a:t>
            </a:r>
            <a:r>
              <a:rPr lang="nl-BE" dirty="0" err="1"/>
              <a:t>rotations</a:t>
            </a:r>
            <a:r>
              <a:rPr lang="nl-BE" dirty="0"/>
              <a:t> </a:t>
            </a:r>
            <a:r>
              <a:rPr lang="nl-BE" dirty="0" err="1"/>
              <a:t>d’angle</a:t>
            </a:r>
            <a:r>
              <a:rPr lang="nl-BE" dirty="0"/>
              <a:t> 180°, 120°, 90° </a:t>
            </a:r>
            <a:r>
              <a:rPr lang="nl-BE" dirty="0" err="1"/>
              <a:t>ou</a:t>
            </a:r>
            <a:r>
              <a:rPr lang="nl-BE" dirty="0"/>
              <a:t> 60°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 Des </a:t>
            </a:r>
            <a:r>
              <a:rPr lang="nl-BE" dirty="0" err="1"/>
              <a:t>réflexions</a:t>
            </a:r>
            <a:r>
              <a:rPr lang="nl-BE" dirty="0"/>
              <a:t> </a:t>
            </a:r>
            <a:r>
              <a:rPr lang="nl-BE" dirty="0" err="1"/>
              <a:t>glissées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Et </a:t>
            </a:r>
            <a:r>
              <a:rPr lang="nl-BE" dirty="0" err="1"/>
              <a:t>bien</a:t>
            </a:r>
            <a:r>
              <a:rPr lang="nl-BE" dirty="0"/>
              <a:t> </a:t>
            </a:r>
            <a:r>
              <a:rPr lang="nl-BE" dirty="0" err="1"/>
              <a:t>sûr</a:t>
            </a:r>
            <a:r>
              <a:rPr lang="nl-BE" dirty="0"/>
              <a:t> les </a:t>
            </a:r>
            <a:r>
              <a:rPr lang="nl-BE" dirty="0" err="1"/>
              <a:t>compositions</a:t>
            </a:r>
            <a:r>
              <a:rPr lang="nl-BE" dirty="0"/>
              <a:t> de </a:t>
            </a:r>
            <a:r>
              <a:rPr lang="nl-BE" dirty="0" err="1"/>
              <a:t>tout</a:t>
            </a:r>
            <a:r>
              <a:rPr lang="nl-BE" dirty="0"/>
              <a:t> </a:t>
            </a:r>
            <a:r>
              <a:rPr lang="nl-BE" dirty="0" err="1"/>
              <a:t>ça</a:t>
            </a:r>
            <a:r>
              <a:rPr lang="nl-BE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2323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51B20-A6B9-C7B7-BC5C-1DC31755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Les 17 </a:t>
            </a:r>
            <a:r>
              <a:rPr lang="nl-BE" dirty="0" err="1"/>
              <a:t>groupes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0E00FB0-230F-F4F7-E922-27CDDDBBA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9"/>
          <a:stretch/>
        </p:blipFill>
        <p:spPr>
          <a:xfrm>
            <a:off x="201476" y="1809580"/>
            <a:ext cx="5482014" cy="4732612"/>
          </a:xfrm>
          <a:prstGeom prst="rect">
            <a:avLst/>
          </a:prstGeom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BC136B8C-177B-FCCF-DCE7-BF966CE2C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6589998-DC14-43B1-0869-2CD131D79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"/>
          <a:stretch/>
        </p:blipFill>
        <p:spPr>
          <a:xfrm>
            <a:off x="5683490" y="1474172"/>
            <a:ext cx="6508510" cy="47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1459A-402B-F8DD-1FA8-5A31E64B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Pavons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sol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F2824-C211-E1DC-A07B-AEA900D83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r>
              <a:rPr lang="nl-BE" dirty="0" err="1"/>
              <a:t>Polygone</a:t>
            </a:r>
            <a:r>
              <a:rPr lang="nl-BE" dirty="0"/>
              <a:t> régulier: </a:t>
            </a:r>
            <a:r>
              <a:rPr lang="nl-BE" dirty="0" err="1"/>
              <a:t>toutes</a:t>
            </a:r>
            <a:r>
              <a:rPr lang="nl-BE" dirty="0"/>
              <a:t> les </a:t>
            </a:r>
            <a:r>
              <a:rPr lang="nl-BE" dirty="0" err="1"/>
              <a:t>arêtes</a:t>
            </a:r>
            <a:r>
              <a:rPr lang="nl-BE" dirty="0"/>
              <a:t> et </a:t>
            </a:r>
            <a:r>
              <a:rPr lang="nl-BE" dirty="0" err="1"/>
              <a:t>tous</a:t>
            </a:r>
            <a:r>
              <a:rPr lang="nl-BE" dirty="0"/>
              <a:t> les </a:t>
            </a:r>
            <a:r>
              <a:rPr lang="nl-BE" dirty="0" err="1"/>
              <a:t>angles</a:t>
            </a:r>
            <a:r>
              <a:rPr lang="nl-BE" dirty="0"/>
              <a:t> </a:t>
            </a:r>
            <a:r>
              <a:rPr lang="nl-BE" dirty="0" err="1"/>
              <a:t>sont</a:t>
            </a:r>
            <a:r>
              <a:rPr lang="nl-BE" dirty="0"/>
              <a:t> les </a:t>
            </a:r>
            <a:r>
              <a:rPr lang="nl-BE" dirty="0" err="1"/>
              <a:t>mêmes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 err="1"/>
              <a:t>Polygone</a:t>
            </a:r>
            <a:r>
              <a:rPr lang="nl-BE" dirty="0"/>
              <a:t> irrégulier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2E2311-3C73-5581-AD89-26242CC2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49" y="2761274"/>
            <a:ext cx="1683830" cy="133545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6069D3-82D9-801C-DB12-1D80CDE2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3" t="12963" r="10629"/>
          <a:stretch/>
        </p:blipFill>
        <p:spPr>
          <a:xfrm>
            <a:off x="3037247" y="2877439"/>
            <a:ext cx="1494987" cy="133545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27C04DC-1141-9DFD-23D9-BFF57ACAE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69" y="2618676"/>
            <a:ext cx="1806243" cy="147783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F316C63-7E87-2847-91EF-49635F60E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713" y="2768109"/>
            <a:ext cx="1494987" cy="151344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D193E03-DB67-3084-E6A2-171127B76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292" y="2970576"/>
            <a:ext cx="1297402" cy="12277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34A8249-9C9E-E7FA-6FB4-D0AC89CE4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1809">
            <a:off x="9745456" y="2856807"/>
            <a:ext cx="1609150" cy="137671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7F5784E-C9A6-F914-9D0D-DC66A1B17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607" y="5158709"/>
            <a:ext cx="1454648" cy="101825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79BDC5E-36A5-F6B1-D450-AFD92308B5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140" y="4981201"/>
            <a:ext cx="1602567" cy="119576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C21FBAD-90AD-452A-C046-9F92BDEBA4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5592" y="4981201"/>
            <a:ext cx="1820816" cy="119576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0E5694E-488B-36C8-9C8D-C28A099285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3925" y="4981201"/>
            <a:ext cx="2027807" cy="12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C0DA-17DC-05F2-FC7B-966B050C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Quelques</a:t>
            </a:r>
            <a:r>
              <a:rPr lang="nl-BE" dirty="0"/>
              <a:t> </a:t>
            </a:r>
            <a:r>
              <a:rPr lang="nl-BE" dirty="0" err="1"/>
              <a:t>conclusions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D47A0B-F237-71BF-927C-681EDAFA7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pavage</a:t>
            </a:r>
            <a:r>
              <a:rPr lang="nl-BE" dirty="0"/>
              <a:t> </a:t>
            </a:r>
            <a:r>
              <a:rPr lang="nl-BE" dirty="0" err="1"/>
              <a:t>inspiré</a:t>
            </a:r>
            <a:r>
              <a:rPr lang="nl-BE" dirty="0"/>
              <a:t>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pentagone</a:t>
            </a:r>
            <a:r>
              <a:rPr lang="nl-BE" dirty="0"/>
              <a:t> régulier </a:t>
            </a:r>
            <a:r>
              <a:rPr lang="nl-BE" dirty="0" err="1"/>
              <a:t>n’est</a:t>
            </a:r>
            <a:r>
              <a:rPr lang="nl-BE" dirty="0"/>
              <a:t> pas </a:t>
            </a:r>
            <a:r>
              <a:rPr lang="nl-BE" dirty="0" err="1"/>
              <a:t>toujours</a:t>
            </a:r>
            <a:r>
              <a:rPr lang="nl-BE" dirty="0"/>
              <a:t> </a:t>
            </a:r>
            <a:r>
              <a:rPr lang="nl-BE" dirty="0" err="1"/>
              <a:t>périodique</a:t>
            </a:r>
            <a:r>
              <a:rPr lang="nl-BE" dirty="0"/>
              <a:t>, mais </a:t>
            </a:r>
            <a:r>
              <a:rPr lang="nl-BE" dirty="0" err="1"/>
              <a:t>c’est</a:t>
            </a:r>
            <a:r>
              <a:rPr lang="nl-BE" dirty="0"/>
              <a:t> cool</a:t>
            </a:r>
          </a:p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mathématicien</a:t>
            </a:r>
            <a:r>
              <a:rPr lang="nl-BE" dirty="0"/>
              <a:t> </a:t>
            </a:r>
            <a:r>
              <a:rPr lang="nl-BE" dirty="0" err="1"/>
              <a:t>veut</a:t>
            </a:r>
            <a:r>
              <a:rPr lang="nl-BE" dirty="0"/>
              <a:t> </a:t>
            </a:r>
            <a:r>
              <a:rPr lang="nl-BE" dirty="0" err="1"/>
              <a:t>une</a:t>
            </a:r>
            <a:r>
              <a:rPr lang="nl-BE" dirty="0"/>
              <a:t> maison </a:t>
            </a:r>
            <a:r>
              <a:rPr lang="nl-BE" dirty="0" err="1"/>
              <a:t>avec</a:t>
            </a:r>
            <a:r>
              <a:rPr lang="nl-BE" dirty="0"/>
              <a:t> 17 </a:t>
            </a:r>
            <a:r>
              <a:rPr lang="nl-BE" dirty="0" err="1"/>
              <a:t>chambres</a:t>
            </a:r>
            <a:r>
              <a:rPr lang="nl-BE" dirty="0"/>
              <a:t> </a:t>
            </a:r>
            <a:r>
              <a:rPr lang="nl-BE" dirty="0" err="1"/>
              <a:t>afin</a:t>
            </a:r>
            <a:r>
              <a:rPr lang="nl-BE" dirty="0"/>
              <a:t> </a:t>
            </a:r>
            <a:r>
              <a:rPr lang="nl-BE" dirty="0" err="1"/>
              <a:t>d’avoir</a:t>
            </a:r>
            <a:r>
              <a:rPr lang="nl-BE" dirty="0"/>
              <a:t> du papier </a:t>
            </a:r>
            <a:r>
              <a:rPr lang="nl-BE" dirty="0" err="1"/>
              <a:t>peint</a:t>
            </a:r>
            <a:r>
              <a:rPr lang="nl-BE" dirty="0"/>
              <a:t> de </a:t>
            </a:r>
            <a:r>
              <a:rPr lang="nl-BE" dirty="0" err="1"/>
              <a:t>chaque</a:t>
            </a:r>
            <a:r>
              <a:rPr lang="nl-BE" dirty="0"/>
              <a:t> type</a:t>
            </a:r>
          </a:p>
          <a:p>
            <a:r>
              <a:rPr lang="nl-BE" dirty="0" err="1"/>
              <a:t>Regarder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groupe</a:t>
            </a:r>
            <a:r>
              <a:rPr lang="nl-BE" dirty="0"/>
              <a:t> </a:t>
            </a:r>
            <a:r>
              <a:rPr lang="nl-BE" dirty="0" err="1"/>
              <a:t>avec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sous-</a:t>
            </a:r>
            <a:r>
              <a:rPr lang="nl-BE" dirty="0" err="1"/>
              <a:t>groupe</a:t>
            </a:r>
            <a:r>
              <a:rPr lang="nl-BE" dirty="0"/>
              <a:t> </a:t>
            </a:r>
            <a:r>
              <a:rPr lang="nl-BE" dirty="0" err="1"/>
              <a:t>distingué</a:t>
            </a:r>
            <a:r>
              <a:rPr lang="nl-BE" dirty="0"/>
              <a:t> </a:t>
            </a:r>
            <a:r>
              <a:rPr lang="nl-BE" dirty="0" err="1"/>
              <a:t>n’est</a:t>
            </a:r>
            <a:r>
              <a:rPr lang="nl-BE" dirty="0"/>
              <a:t> pas </a:t>
            </a:r>
            <a:r>
              <a:rPr lang="nl-BE" dirty="0" err="1"/>
              <a:t>forcément</a:t>
            </a:r>
            <a:r>
              <a:rPr lang="nl-BE" dirty="0"/>
              <a:t> la </a:t>
            </a:r>
            <a:r>
              <a:rPr lang="nl-BE" dirty="0" err="1"/>
              <a:t>même</a:t>
            </a:r>
            <a:r>
              <a:rPr lang="nl-BE" dirty="0"/>
              <a:t> chose que </a:t>
            </a:r>
            <a:r>
              <a:rPr lang="nl-BE" dirty="0" err="1"/>
              <a:t>regarder</a:t>
            </a:r>
            <a:r>
              <a:rPr lang="nl-BE" dirty="0"/>
              <a:t> </a:t>
            </a:r>
            <a:r>
              <a:rPr lang="nl-BE" dirty="0" err="1"/>
              <a:t>juste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groupe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700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C69C9-15CE-109E-8762-9DF05C46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 </a:t>
            </a:r>
            <a:r>
              <a:rPr lang="nl-BE" dirty="0" err="1"/>
              <a:t>travail</a:t>
            </a:r>
            <a:r>
              <a:rPr lang="nl-BE" dirty="0"/>
              <a:t> : </a:t>
            </a:r>
            <a:r>
              <a:rPr lang="nl-BE" dirty="0" err="1"/>
              <a:t>résoudre</a:t>
            </a:r>
            <a:r>
              <a:rPr lang="nl-BE" dirty="0"/>
              <a:t> des </a:t>
            </a:r>
            <a:r>
              <a:rPr lang="nl-BE" dirty="0" err="1"/>
              <a:t>équations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A828724-66AC-3723-008C-C7F21CF81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Du premier </a:t>
                </a:r>
                <a:r>
                  <a:rPr lang="nl-BE" dirty="0" err="1"/>
                  <a:t>degré</a:t>
                </a:r>
                <a:r>
                  <a:rPr lang="nl-BE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BE" b="0" dirty="0"/>
              </a:p>
              <a:p>
                <a:pPr marL="0" indent="0">
                  <a:buNone/>
                </a:pPr>
                <a:endParaRPr lang="nl-BE" dirty="0"/>
              </a:p>
              <a:p>
                <a:r>
                  <a:rPr lang="nl-BE" dirty="0"/>
                  <a:t>Du second </a:t>
                </a:r>
                <a:r>
                  <a:rPr lang="nl-BE" dirty="0" err="1"/>
                  <a:t>degré</a:t>
                </a:r>
                <a:r>
                  <a:rPr lang="nl-BE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A828724-66AC-3723-008C-C7F21CF81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5358308A-8BD0-9650-F857-3042684DC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43" y="244334"/>
            <a:ext cx="2091697" cy="27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ADEEE-4581-CE46-4DD8-DC899829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 </a:t>
            </a:r>
            <a:r>
              <a:rPr lang="nl-BE" dirty="0" err="1"/>
              <a:t>troisième</a:t>
            </a:r>
            <a:r>
              <a:rPr lang="nl-BE" dirty="0"/>
              <a:t> </a:t>
            </a:r>
            <a:r>
              <a:rPr lang="nl-BE" dirty="0" err="1"/>
              <a:t>degré</a:t>
            </a:r>
            <a:r>
              <a:rPr lang="nl-BE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F6F06C50-5932-E3A7-BD98-914B4AEE7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nl-BE" dirty="0"/>
                  <a:t>				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b="0" dirty="0"/>
              </a:p>
              <a:p>
                <a:pPr marL="0" indent="0">
                  <a:buNone/>
                </a:pPr>
                <a:r>
                  <a:rPr lang="nl-BE" dirty="0"/>
                  <a:t>On pose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−3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nl-B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𝑎𝑏𝑐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+27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l-B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 </m:t>
                              </m:r>
                              <m:rad>
                                <m:radPr>
                                  <m:degHide m:val="on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−4</m:t>
                                  </m:r>
                                  <m:sSubSup>
                                    <m:sSub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BE" dirty="0"/>
              </a:p>
              <a:p>
                <a:pPr marL="0" indent="0">
                  <a:buNone/>
                </a:pPr>
                <a:r>
                  <a:rPr lang="nl-BE" dirty="0"/>
                  <a:t>Et </a:t>
                </a:r>
                <a:r>
                  <a:rPr lang="nl-BE" dirty="0" err="1"/>
                  <a:t>maintenant</a:t>
                </a:r>
                <a:endParaRPr lang="nl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F6F06C50-5932-E3A7-BD98-914B4AEE7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4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A0F8D-0603-3C20-82C6-6D08532C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 </a:t>
            </a:r>
            <a:r>
              <a:rPr lang="nl-BE" dirty="0" err="1"/>
              <a:t>quatrième</a:t>
            </a:r>
            <a:r>
              <a:rPr lang="nl-BE" dirty="0"/>
              <a:t> </a:t>
            </a:r>
            <a:r>
              <a:rPr lang="nl-BE" dirty="0" err="1"/>
              <a:t>degré</a:t>
            </a:r>
            <a:r>
              <a:rPr lang="nl-BE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344955E-5E7C-828B-F6AF-F478F52D4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BE" b="0" dirty="0"/>
              </a:p>
              <a:p>
                <a:pPr marL="0" indent="0">
                  <a:buNone/>
                </a:pPr>
                <a:r>
                  <a:rPr lang="nl-BE" dirty="0" err="1"/>
                  <a:t>Crispez-vous</a:t>
                </a:r>
                <a:r>
                  <a:rPr lang="nl-BE" dirty="0"/>
                  <a:t>…</a:t>
                </a: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C344955E-5E7C-828B-F6AF-F478F52D4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 descr="Afbeelding met tekst, document&#10;&#10;Automatisch gegenereerde beschrijving">
            <a:extLst>
              <a:ext uri="{FF2B5EF4-FFF2-40B4-BE49-F238E27FC236}">
                <a16:creationId xmlns:a16="http://schemas.microsoft.com/office/drawing/2014/main" id="{69F17F80-7274-90DE-65DE-E92095DDC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3212786"/>
            <a:ext cx="7819255" cy="341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37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F5985-412D-3228-79D2-3C2968C1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 </a:t>
            </a:r>
            <a:r>
              <a:rPr lang="nl-BE" dirty="0" err="1"/>
              <a:t>cinquième</a:t>
            </a:r>
            <a:r>
              <a:rPr lang="nl-BE" dirty="0"/>
              <a:t> </a:t>
            </a:r>
            <a:r>
              <a:rPr lang="nl-BE" dirty="0" err="1"/>
              <a:t>degré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E5CC38-ED15-B492-47B9-03D51F6C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5963081" cy="4023360"/>
          </a:xfrm>
        </p:spPr>
        <p:txBody>
          <a:bodyPr/>
          <a:lstStyle/>
          <a:p>
            <a:pPr marL="0" indent="0">
              <a:buNone/>
            </a:pPr>
            <a:r>
              <a:rPr lang="nl-BE" dirty="0" err="1"/>
              <a:t>Une</a:t>
            </a:r>
            <a:r>
              <a:rPr lang="nl-BE" dirty="0"/>
              <a:t> formule générale </a:t>
            </a:r>
            <a:r>
              <a:rPr lang="nl-BE" dirty="0" err="1"/>
              <a:t>n’existe</a:t>
            </a:r>
            <a:r>
              <a:rPr lang="nl-BE" dirty="0"/>
              <a:t> pas !</a:t>
            </a:r>
          </a:p>
          <a:p>
            <a:pPr marL="0" indent="0">
              <a:buNone/>
            </a:pPr>
            <a:r>
              <a:rPr lang="nl-BE" dirty="0" err="1"/>
              <a:t>Énoncé</a:t>
            </a:r>
            <a:r>
              <a:rPr lang="nl-BE" dirty="0"/>
              <a:t> et </a:t>
            </a:r>
            <a:r>
              <a:rPr lang="nl-BE" dirty="0" err="1"/>
              <a:t>preuve</a:t>
            </a:r>
            <a:r>
              <a:rPr lang="nl-BE" dirty="0"/>
              <a:t> par </a:t>
            </a:r>
            <a:r>
              <a:rPr lang="nl-BE" dirty="0" err="1"/>
              <a:t>Ruffini</a:t>
            </a:r>
            <a:r>
              <a:rPr lang="nl-BE" dirty="0"/>
              <a:t> et Abel en 1799-1824.</a:t>
            </a:r>
          </a:p>
          <a:p>
            <a:pPr marL="0" indent="0">
              <a:buNone/>
            </a:pPr>
            <a:r>
              <a:rPr lang="nl-BE" dirty="0"/>
              <a:t>Mais </a:t>
            </a:r>
            <a:r>
              <a:rPr lang="nl-BE" dirty="0" err="1"/>
              <a:t>c’est</a:t>
            </a:r>
            <a:r>
              <a:rPr lang="nl-BE" dirty="0"/>
              <a:t> </a:t>
            </a:r>
            <a:r>
              <a:rPr lang="nl-BE" dirty="0" err="1"/>
              <a:t>Évariste</a:t>
            </a:r>
            <a:r>
              <a:rPr lang="nl-BE" dirty="0"/>
              <a:t> Galois </a:t>
            </a:r>
            <a:r>
              <a:rPr lang="nl-BE" dirty="0" err="1"/>
              <a:t>qui</a:t>
            </a:r>
            <a:r>
              <a:rPr lang="nl-BE" dirty="0"/>
              <a:t> a </a:t>
            </a:r>
            <a:r>
              <a:rPr lang="nl-BE" dirty="0" err="1"/>
              <a:t>vraiment</a:t>
            </a:r>
            <a:r>
              <a:rPr lang="nl-BE" dirty="0"/>
              <a:t> </a:t>
            </a:r>
            <a:r>
              <a:rPr lang="nl-BE" dirty="0" err="1"/>
              <a:t>compris</a:t>
            </a:r>
            <a:r>
              <a:rPr lang="nl-BE" dirty="0"/>
              <a:t> </a:t>
            </a:r>
            <a:r>
              <a:rPr lang="nl-BE" dirty="0" err="1"/>
              <a:t>ce</a:t>
            </a:r>
            <a:r>
              <a:rPr lang="nl-BE" dirty="0"/>
              <a:t> </a:t>
            </a:r>
            <a:r>
              <a:rPr lang="nl-BE" dirty="0" err="1"/>
              <a:t>qui</a:t>
            </a:r>
            <a:r>
              <a:rPr lang="nl-BE" dirty="0"/>
              <a:t> se passe :</a:t>
            </a:r>
          </a:p>
          <a:p>
            <a:pPr marL="0" indent="0">
              <a:buNone/>
            </a:pPr>
            <a:r>
              <a:rPr lang="nl-BE" dirty="0"/>
              <a:t>Ce </a:t>
            </a:r>
            <a:r>
              <a:rPr lang="nl-BE" dirty="0" err="1"/>
              <a:t>sont</a:t>
            </a:r>
            <a:r>
              <a:rPr lang="nl-BE" dirty="0"/>
              <a:t> les </a:t>
            </a:r>
            <a:r>
              <a:rPr lang="nl-BE" i="1" dirty="0" err="1"/>
              <a:t>symétries</a:t>
            </a:r>
            <a:r>
              <a:rPr lang="nl-BE" i="1" dirty="0"/>
              <a:t> </a:t>
            </a:r>
            <a:r>
              <a:rPr lang="nl-BE" dirty="0"/>
              <a:t>des </a:t>
            </a:r>
            <a:r>
              <a:rPr lang="nl-BE" dirty="0" err="1"/>
              <a:t>racines</a:t>
            </a:r>
            <a:r>
              <a:rPr lang="nl-BE" dirty="0"/>
              <a:t> du </a:t>
            </a:r>
            <a:r>
              <a:rPr lang="nl-BE" dirty="0" err="1"/>
              <a:t>polynôme</a:t>
            </a:r>
            <a:r>
              <a:rPr lang="nl-BE" dirty="0"/>
              <a:t> </a:t>
            </a:r>
            <a:r>
              <a:rPr lang="nl-BE" dirty="0" err="1"/>
              <a:t>qui</a:t>
            </a:r>
            <a:r>
              <a:rPr lang="nl-BE" dirty="0"/>
              <a:t> </a:t>
            </a:r>
            <a:r>
              <a:rPr lang="nl-BE" dirty="0" err="1"/>
              <a:t>déterminent</a:t>
            </a:r>
            <a:r>
              <a:rPr lang="nl-BE" dirty="0"/>
              <a:t> si on peut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résoudre</a:t>
            </a:r>
            <a:r>
              <a:rPr lang="nl-BE" dirty="0"/>
              <a:t> en </a:t>
            </a:r>
            <a:r>
              <a:rPr lang="nl-BE" dirty="0" err="1"/>
              <a:t>n’utilisant</a:t>
            </a:r>
            <a:r>
              <a:rPr lang="nl-BE" dirty="0"/>
              <a:t> que des </a:t>
            </a:r>
            <a:r>
              <a:rPr lang="nl-BE" dirty="0" err="1"/>
              <a:t>sommes</a:t>
            </a:r>
            <a:r>
              <a:rPr lang="nl-BE" dirty="0"/>
              <a:t>, </a:t>
            </a:r>
            <a:r>
              <a:rPr lang="nl-BE" dirty="0" err="1"/>
              <a:t>différences</a:t>
            </a:r>
            <a:r>
              <a:rPr lang="nl-BE" dirty="0"/>
              <a:t>, </a:t>
            </a:r>
            <a:r>
              <a:rPr lang="nl-BE" dirty="0" err="1"/>
              <a:t>produits</a:t>
            </a:r>
            <a:r>
              <a:rPr lang="nl-BE" dirty="0"/>
              <a:t>, </a:t>
            </a:r>
            <a:r>
              <a:rPr lang="nl-BE" dirty="0" err="1"/>
              <a:t>fractions</a:t>
            </a:r>
            <a:r>
              <a:rPr lang="nl-BE" dirty="0"/>
              <a:t> et </a:t>
            </a:r>
            <a:r>
              <a:rPr lang="nl-BE" dirty="0" err="1"/>
              <a:t>racines</a:t>
            </a:r>
            <a:r>
              <a:rPr lang="nl-BE" dirty="0"/>
              <a:t>.</a:t>
            </a:r>
          </a:p>
        </p:txBody>
      </p:sp>
      <p:pic>
        <p:nvPicPr>
          <p:cNvPr id="4" name="Afbeelding 3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F38163C6-228A-4CFA-81C4-30FE6C87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1" y="585216"/>
            <a:ext cx="2517190" cy="32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864C3-41B3-E250-7A7E-CB112778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Pavages</a:t>
            </a:r>
            <a:r>
              <a:rPr lang="nl-BE" dirty="0"/>
              <a:t> </a:t>
            </a:r>
            <a:r>
              <a:rPr lang="nl-BE" dirty="0" err="1"/>
              <a:t>réguliers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5EFE73-0154-C5ED-B7BF-4B3C3D90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Somme des </a:t>
            </a:r>
            <a:r>
              <a:rPr lang="nl-BE" sz="2400" dirty="0" err="1"/>
              <a:t>angles</a:t>
            </a:r>
            <a:r>
              <a:rPr lang="nl-BE" sz="2400" dirty="0"/>
              <a:t> </a:t>
            </a:r>
            <a:r>
              <a:rPr lang="nl-BE" sz="2400" dirty="0" err="1"/>
              <a:t>d’un</a:t>
            </a:r>
            <a:r>
              <a:rPr lang="nl-BE" sz="2400" dirty="0"/>
              <a:t> </a:t>
            </a:r>
            <a:r>
              <a:rPr lang="nl-BE" sz="2400" dirty="0" err="1"/>
              <a:t>triangle</a:t>
            </a:r>
            <a:r>
              <a:rPr lang="nl-BE" sz="2400" dirty="0"/>
              <a:t> ?</a:t>
            </a:r>
          </a:p>
          <a:p>
            <a:r>
              <a:rPr lang="nl-BE" sz="2400" dirty="0"/>
              <a:t>Somme des </a:t>
            </a:r>
            <a:r>
              <a:rPr lang="nl-BE" sz="2400" dirty="0" err="1"/>
              <a:t>angles</a:t>
            </a:r>
            <a:r>
              <a:rPr lang="nl-BE" sz="2400" dirty="0"/>
              <a:t> </a:t>
            </a:r>
            <a:r>
              <a:rPr lang="nl-BE" sz="2400" dirty="0" err="1"/>
              <a:t>d’un</a:t>
            </a:r>
            <a:r>
              <a:rPr lang="nl-BE" sz="2400" dirty="0"/>
              <a:t> n-</a:t>
            </a:r>
            <a:r>
              <a:rPr lang="nl-BE" sz="2400" dirty="0" err="1"/>
              <a:t>gone</a:t>
            </a:r>
            <a:r>
              <a:rPr lang="nl-BE" sz="2400" dirty="0"/>
              <a:t> ?</a:t>
            </a:r>
          </a:p>
          <a:p>
            <a:r>
              <a:rPr lang="nl-BE" sz="2400" dirty="0" err="1"/>
              <a:t>Angle</a:t>
            </a:r>
            <a:r>
              <a:rPr lang="nl-BE" sz="2400" dirty="0"/>
              <a:t> </a:t>
            </a:r>
            <a:r>
              <a:rPr lang="nl-BE" sz="2400" dirty="0" err="1"/>
              <a:t>d’un</a:t>
            </a:r>
            <a:r>
              <a:rPr lang="nl-BE" sz="2400" dirty="0"/>
              <a:t> n-</a:t>
            </a:r>
            <a:r>
              <a:rPr lang="nl-BE" sz="2400" dirty="0" err="1"/>
              <a:t>gone</a:t>
            </a:r>
            <a:r>
              <a:rPr lang="nl-BE" sz="2400" dirty="0"/>
              <a:t> régulier 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400" b="1" dirty="0" err="1"/>
              <a:t>Théorème</a:t>
            </a:r>
            <a:r>
              <a:rPr lang="nl-BE" sz="2400" b="1" dirty="0"/>
              <a:t>: </a:t>
            </a:r>
            <a:br>
              <a:rPr lang="nl-BE" sz="2400" dirty="0"/>
            </a:br>
            <a:r>
              <a:rPr lang="nl-BE" sz="2400" dirty="0"/>
              <a:t>Le plan peut </a:t>
            </a:r>
            <a:r>
              <a:rPr lang="nl-BE" sz="2400" dirty="0" err="1"/>
              <a:t>être</a:t>
            </a:r>
            <a:r>
              <a:rPr lang="nl-BE" sz="2400" dirty="0"/>
              <a:t> </a:t>
            </a:r>
            <a:r>
              <a:rPr lang="nl-BE" sz="2400" dirty="0" err="1"/>
              <a:t>pavé</a:t>
            </a:r>
            <a:r>
              <a:rPr lang="nl-BE" sz="2400" dirty="0"/>
              <a:t> de n-</a:t>
            </a:r>
            <a:r>
              <a:rPr lang="nl-BE" sz="2400" dirty="0" err="1"/>
              <a:t>gones</a:t>
            </a:r>
            <a:r>
              <a:rPr lang="nl-BE" sz="2400" dirty="0"/>
              <a:t> </a:t>
            </a:r>
            <a:r>
              <a:rPr lang="nl-BE" sz="2400" dirty="0" err="1"/>
              <a:t>réguliers</a:t>
            </a:r>
            <a:r>
              <a:rPr lang="nl-BE" sz="2400" dirty="0"/>
              <a:t> si et </a:t>
            </a:r>
            <a:r>
              <a:rPr lang="nl-BE" sz="2400" dirty="0" err="1"/>
              <a:t>seulement</a:t>
            </a:r>
            <a:r>
              <a:rPr lang="nl-BE" sz="2400" dirty="0"/>
              <a:t> si n = 3, 4 </a:t>
            </a:r>
            <a:r>
              <a:rPr lang="nl-BE" sz="2400" dirty="0" err="1"/>
              <a:t>ou</a:t>
            </a:r>
            <a:r>
              <a:rPr lang="nl-BE" sz="2400" dirty="0"/>
              <a:t> 6.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E24BAF-4D5C-BB27-658D-EEC76371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631" y="2356705"/>
            <a:ext cx="1297402" cy="12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2659D-9C14-2902-97EF-C151EE12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7225B3-3764-2341-9746-162C5502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745" y="3703226"/>
            <a:ext cx="3320428" cy="1499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3500" dirty="0"/>
              <a:t>Est-</a:t>
            </a:r>
            <a:r>
              <a:rPr lang="nl-BE" sz="3500" dirty="0" err="1"/>
              <a:t>ce</a:t>
            </a:r>
            <a:r>
              <a:rPr lang="nl-BE" sz="3500" dirty="0"/>
              <a:t> </a:t>
            </a:r>
            <a:r>
              <a:rPr lang="nl-BE" sz="3500" dirty="0" err="1"/>
              <a:t>qu’on</a:t>
            </a:r>
            <a:r>
              <a:rPr lang="nl-BE" sz="3500" dirty="0"/>
              <a:t> ne peut </a:t>
            </a:r>
            <a:r>
              <a:rPr lang="nl-BE" sz="3500" dirty="0" err="1"/>
              <a:t>vraiment</a:t>
            </a:r>
            <a:r>
              <a:rPr lang="nl-BE" sz="3500" dirty="0"/>
              <a:t> </a:t>
            </a:r>
            <a:r>
              <a:rPr lang="nl-BE" sz="3500" dirty="0" err="1"/>
              <a:t>rien</a:t>
            </a:r>
            <a:r>
              <a:rPr lang="nl-BE" sz="3500" dirty="0"/>
              <a:t> faire </a:t>
            </a:r>
            <a:r>
              <a:rPr lang="nl-BE" sz="3500" dirty="0" err="1"/>
              <a:t>avec</a:t>
            </a:r>
            <a:r>
              <a:rPr lang="nl-BE" sz="3500" dirty="0"/>
              <a:t> </a:t>
            </a:r>
            <a:r>
              <a:rPr lang="nl-BE" sz="3500" dirty="0" err="1"/>
              <a:t>le</a:t>
            </a:r>
            <a:r>
              <a:rPr lang="nl-BE" sz="3500" dirty="0"/>
              <a:t> </a:t>
            </a:r>
            <a:r>
              <a:rPr lang="nl-BE" sz="3500" dirty="0" err="1"/>
              <a:t>pentagone</a:t>
            </a:r>
            <a:r>
              <a:rPr lang="nl-BE" sz="3500" dirty="0"/>
              <a:t> régulier ?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Tijdelijke aanduiding voor inhoud 4" descr="Afbeelding met honingraat, raam, betegeld&#10;&#10;Automatisch gegenereerde beschrijving">
            <a:extLst>
              <a:ext uri="{FF2B5EF4-FFF2-40B4-BE49-F238E27FC236}">
                <a16:creationId xmlns:a16="http://schemas.microsoft.com/office/drawing/2014/main" id="{DCBD5118-2FAD-DF65-0863-455D8B1A6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7"/>
          <a:stretch/>
        </p:blipFill>
        <p:spPr>
          <a:xfrm>
            <a:off x="4879410" y="365123"/>
            <a:ext cx="2525639" cy="2733675"/>
          </a:xfrm>
          <a:prstGeom prst="rect">
            <a:avLst/>
          </a:prstGeom>
        </p:spPr>
      </p:pic>
      <p:pic>
        <p:nvPicPr>
          <p:cNvPr id="5" name="Tijdelijke aanduiding voor inhoud 4" descr="Afbeelding met honingraat, raam, betegeld&#10;&#10;Automatisch gegenereerde beschrijving">
            <a:extLst>
              <a:ext uri="{FF2B5EF4-FFF2-40B4-BE49-F238E27FC236}">
                <a16:creationId xmlns:a16="http://schemas.microsoft.com/office/drawing/2014/main" id="{6571C89E-9D8A-9849-335D-85054BB9E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1"/>
          <a:stretch/>
        </p:blipFill>
        <p:spPr>
          <a:xfrm>
            <a:off x="1024128" y="365125"/>
            <a:ext cx="3461413" cy="2733675"/>
          </a:xfrm>
          <a:prstGeom prst="rect">
            <a:avLst/>
          </a:prstGeom>
        </p:spPr>
      </p:pic>
      <p:pic>
        <p:nvPicPr>
          <p:cNvPr id="6" name="Tijdelijke aanduiding voor inhoud 4" descr="Afbeelding met honingraat, raam, betegeld&#10;&#10;Automatisch gegenereerde beschrijving">
            <a:extLst>
              <a:ext uri="{FF2B5EF4-FFF2-40B4-BE49-F238E27FC236}">
                <a16:creationId xmlns:a16="http://schemas.microsoft.com/office/drawing/2014/main" id="{D89E73AE-44A3-86DB-02A5-0A72FFA68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7" r="28220"/>
          <a:stretch/>
        </p:blipFill>
        <p:spPr>
          <a:xfrm>
            <a:off x="8212318" y="365124"/>
            <a:ext cx="3339151" cy="2733675"/>
          </a:xfrm>
          <a:prstGeom prst="rect">
            <a:avLst/>
          </a:prstGeom>
        </p:spPr>
      </p:pic>
      <p:pic>
        <p:nvPicPr>
          <p:cNvPr id="7" name="Afbeelding 6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7DFE9CC0-371F-6F3E-00CF-7AC830BD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128" y="3568926"/>
            <a:ext cx="2086982" cy="2733675"/>
          </a:xfrm>
          <a:prstGeom prst="rect">
            <a:avLst/>
          </a:prstGeom>
        </p:spPr>
      </p:pic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CF9A214D-E0A9-72A1-17C6-F4B18B4DB1D1}"/>
              </a:ext>
            </a:extLst>
          </p:cNvPr>
          <p:cNvSpPr/>
          <p:nvPr/>
        </p:nvSpPr>
        <p:spPr>
          <a:xfrm>
            <a:off x="3866322" y="3429000"/>
            <a:ext cx="5315000" cy="2048069"/>
          </a:xfrm>
          <a:prstGeom prst="wedgeEllipseCallout">
            <a:avLst>
              <a:gd name="adj1" fmla="val -63705"/>
              <a:gd name="adj2" fmla="val 368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72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108B0-FFF1-7168-80C5-22F0642E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Essayons</a:t>
            </a:r>
            <a:r>
              <a:rPr lang="nl-BE" dirty="0"/>
              <a:t>!</a:t>
            </a:r>
          </a:p>
        </p:txBody>
      </p:sp>
      <p:pic>
        <p:nvPicPr>
          <p:cNvPr id="5" name="Tijdelijke aanduiding voor inhoud 4" descr="Afbeelding met tekst, schoolbord, poseren&#10;&#10;Automatisch gegenereerde beschrijving">
            <a:extLst>
              <a:ext uri="{FF2B5EF4-FFF2-40B4-BE49-F238E27FC236}">
                <a16:creationId xmlns:a16="http://schemas.microsoft.com/office/drawing/2014/main" id="{368BC383-246C-B312-39DE-F2D4372C8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4"/>
          <a:stretch/>
        </p:blipFill>
        <p:spPr>
          <a:xfrm>
            <a:off x="814948" y="2007927"/>
            <a:ext cx="4951370" cy="3415750"/>
          </a:xfrm>
        </p:spPr>
      </p:pic>
      <p:pic>
        <p:nvPicPr>
          <p:cNvPr id="6" name="Afbeelding 5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4881C381-72F2-BE0A-D467-DC6F3A4DE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68" y="2281555"/>
            <a:ext cx="3619122" cy="34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F1DD0-311C-AF49-19DD-DB76F857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Pavages</a:t>
            </a:r>
            <a:r>
              <a:rPr lang="nl-BE" dirty="0"/>
              <a:t> </a:t>
            </a:r>
            <a:r>
              <a:rPr lang="nl-BE" dirty="0" err="1"/>
              <a:t>apériodiques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3FA800E-3BEB-280E-DA4B-A2D78968F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13" y="157582"/>
            <a:ext cx="4454175" cy="4454175"/>
          </a:xfrm>
        </p:spPr>
      </p:pic>
      <p:pic>
        <p:nvPicPr>
          <p:cNvPr id="9" name="Afbeelding 8" descr="Afbeelding met transport, ballon, vliegtuig&#10;&#10;Automatisch gegenereerde beschrijving">
            <a:extLst>
              <a:ext uri="{FF2B5EF4-FFF2-40B4-BE49-F238E27FC236}">
                <a16:creationId xmlns:a16="http://schemas.microsoft.com/office/drawing/2014/main" id="{3051667E-F7BB-FD48-634A-8C6C01708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4831"/>
            <a:ext cx="4109657" cy="4109657"/>
          </a:xfrm>
          <a:prstGeom prst="rect">
            <a:avLst/>
          </a:prstGeom>
        </p:spPr>
      </p:pic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D2C1D475-9892-F4CB-693C-664BAD393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76" y="4909931"/>
            <a:ext cx="1253519" cy="1620712"/>
          </a:xfrm>
          <a:prstGeom prst="rect">
            <a:avLst/>
          </a:prstGeom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C993F9F1-8634-C1C7-0A76-227A97CE3B8B}"/>
              </a:ext>
            </a:extLst>
          </p:cNvPr>
          <p:cNvSpPr/>
          <p:nvPr/>
        </p:nvSpPr>
        <p:spPr>
          <a:xfrm>
            <a:off x="6484776" y="4909931"/>
            <a:ext cx="2112572" cy="924339"/>
          </a:xfrm>
          <a:prstGeom prst="wedgeEllipseCallout">
            <a:avLst>
              <a:gd name="adj1" fmla="val 88426"/>
              <a:gd name="adj2" fmla="val 371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E93F84B-30F4-F9E2-2C55-935F4B777195}"/>
              </a:ext>
            </a:extLst>
          </p:cNvPr>
          <p:cNvSpPr txBox="1">
            <a:spLocks/>
          </p:cNvSpPr>
          <p:nvPr/>
        </p:nvSpPr>
        <p:spPr>
          <a:xfrm>
            <a:off x="6738213" y="5063324"/>
            <a:ext cx="1663332" cy="656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BE" sz="3500" dirty="0" err="1"/>
              <a:t>J’adore</a:t>
            </a:r>
            <a:r>
              <a:rPr lang="nl-BE" sz="3500" dirty="0"/>
              <a:t>!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50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5B281-7680-55B3-5CC1-98B24676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602ACA0-A9C9-D984-E033-72F8F7F66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485627" y="301598"/>
            <a:ext cx="2080440" cy="2461473"/>
          </a:xfrm>
        </p:spPr>
      </p:pic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56C5760-EABD-9709-9051-74DFFDE4A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7" y="564794"/>
            <a:ext cx="5859818" cy="58598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C0A7F7B-A73A-4114-9CA7-C6CEF3E9F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74285" y="2501969"/>
            <a:ext cx="97544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37285-39F7-1490-1E4A-9BD9D6C1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E4DF6A-4456-665E-F676-F566E6C1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B964D3-2050-8CDC-AAB6-8D5327F1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93" y="382243"/>
            <a:ext cx="7131638" cy="43909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642B31-3FBB-E33D-CBE8-E2DAD018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250" y="1230249"/>
            <a:ext cx="2202371" cy="14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96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11376</TotalTime>
  <Words>604</Words>
  <Application>Microsoft Office PowerPoint</Application>
  <PresentationFormat>Breedbeeld</PresentationFormat>
  <Paragraphs>114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Arial</vt:lpstr>
      <vt:lpstr>Cambria Math</vt:lpstr>
      <vt:lpstr>Tw Cen MT</vt:lpstr>
      <vt:lpstr>Tw Cen MT Condensed</vt:lpstr>
      <vt:lpstr>Wingdings</vt:lpstr>
      <vt:lpstr>Wingdings 3</vt:lpstr>
      <vt:lpstr>Integraal</vt:lpstr>
      <vt:lpstr>Des carreaux et du papier peint</vt:lpstr>
      <vt:lpstr>Un mathématicien achète une maison…</vt:lpstr>
      <vt:lpstr>Pavons le sol</vt:lpstr>
      <vt:lpstr>Pavages réguliers</vt:lpstr>
      <vt:lpstr>PowerPoint-presentatie</vt:lpstr>
      <vt:lpstr>Essayons!</vt:lpstr>
      <vt:lpstr>Pavages apériodiques</vt:lpstr>
      <vt:lpstr>PowerPoint-presentatie</vt:lpstr>
      <vt:lpstr>PowerPoint-presentatie</vt:lpstr>
      <vt:lpstr>LE pavage de Penrose</vt:lpstr>
      <vt:lpstr>einstein</vt:lpstr>
      <vt:lpstr>Un autre problème…</vt:lpstr>
      <vt:lpstr>PowerPoint-presentatie</vt:lpstr>
      <vt:lpstr>PowerPoint-presentatie</vt:lpstr>
      <vt:lpstr>Symétries?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 groupes de papier peint</vt:lpstr>
      <vt:lpstr>Les 17 groupes</vt:lpstr>
      <vt:lpstr>Quelques conclusions</vt:lpstr>
      <vt:lpstr>Au travail : résoudre des équations</vt:lpstr>
      <vt:lpstr>Du troisième degré?</vt:lpstr>
      <vt:lpstr>Du quatrième degré?</vt:lpstr>
      <vt:lpstr>Du cinquième degré?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carreaux et du papier peint</dc:title>
  <dc:creator>Hautekiet William</dc:creator>
  <cp:lastModifiedBy>HAUTEKIET William</cp:lastModifiedBy>
  <cp:revision>29</cp:revision>
  <dcterms:created xsi:type="dcterms:W3CDTF">2023-03-16T13:13:53Z</dcterms:created>
  <dcterms:modified xsi:type="dcterms:W3CDTF">2024-08-27T06:50:40Z</dcterms:modified>
</cp:coreProperties>
</file>